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0" r:id="rId1"/>
  </p:sldMasterIdLst>
  <p:notesMasterIdLst>
    <p:notesMasterId r:id="rId40"/>
  </p:notesMasterIdLst>
  <p:sldIdLst>
    <p:sldId id="256" r:id="rId2"/>
    <p:sldId id="272" r:id="rId3"/>
    <p:sldId id="307" r:id="rId4"/>
    <p:sldId id="268" r:id="rId5"/>
    <p:sldId id="257" r:id="rId6"/>
    <p:sldId id="297" r:id="rId7"/>
    <p:sldId id="308" r:id="rId8"/>
    <p:sldId id="283" r:id="rId9"/>
    <p:sldId id="282" r:id="rId10"/>
    <p:sldId id="291" r:id="rId11"/>
    <p:sldId id="279" r:id="rId12"/>
    <p:sldId id="295" r:id="rId13"/>
    <p:sldId id="298" r:id="rId14"/>
    <p:sldId id="299" r:id="rId15"/>
    <p:sldId id="300" r:id="rId16"/>
    <p:sldId id="301" r:id="rId17"/>
    <p:sldId id="302" r:id="rId18"/>
    <p:sldId id="275" r:id="rId19"/>
    <p:sldId id="309" r:id="rId20"/>
    <p:sldId id="276" r:id="rId21"/>
    <p:sldId id="277" r:id="rId22"/>
    <p:sldId id="262" r:id="rId23"/>
    <p:sldId id="260" r:id="rId24"/>
    <p:sldId id="303" r:id="rId25"/>
    <p:sldId id="304" r:id="rId26"/>
    <p:sldId id="310" r:id="rId27"/>
    <p:sldId id="267" r:id="rId28"/>
    <p:sldId id="270" r:id="rId29"/>
    <p:sldId id="271" r:id="rId30"/>
    <p:sldId id="264" r:id="rId31"/>
    <p:sldId id="294" r:id="rId32"/>
    <p:sldId id="261" r:id="rId33"/>
    <p:sldId id="305" r:id="rId34"/>
    <p:sldId id="313" r:id="rId35"/>
    <p:sldId id="306" r:id="rId36"/>
    <p:sldId id="311" r:id="rId37"/>
    <p:sldId id="266" r:id="rId38"/>
    <p:sldId id="27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sse Hsu" initials="JH" lastIdx="1" clrIdx="0">
    <p:extLst>
      <p:ext uri="{19B8F6BF-5375-455C-9EA6-DF929625EA0E}">
        <p15:presenceInfo xmlns:p15="http://schemas.microsoft.com/office/powerpoint/2012/main" userId="d41a4b963e04f2d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深色樣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2" autoAdjust="0"/>
    <p:restoredTop sz="80303" autoAdjust="0"/>
  </p:normalViewPr>
  <p:slideViewPr>
    <p:cSldViewPr snapToGrid="0">
      <p:cViewPr varScale="1">
        <p:scale>
          <a:sx n="76" d="100"/>
          <a:sy n="76" d="100"/>
        </p:scale>
        <p:origin x="402" y="90"/>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F5787A-8D96-4491-BBD3-357821E6315D}" type="datetimeFigureOut">
              <a:rPr lang="zh-TW" altLang="en-US" smtClean="0"/>
              <a:t>2020/7/15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A3A299-34B2-4F2F-8052-E1DDD19758B7}" type="slidenum">
              <a:rPr lang="zh-TW" altLang="en-US" smtClean="0"/>
              <a:t>‹#›</a:t>
            </a:fld>
            <a:endParaRPr lang="zh-TW" altLang="en-US"/>
          </a:p>
        </p:txBody>
      </p:sp>
    </p:spTree>
    <p:extLst>
      <p:ext uri="{BB962C8B-B14F-4D97-AF65-F5344CB8AC3E}">
        <p14:creationId xmlns:p14="http://schemas.microsoft.com/office/powerpoint/2010/main" val="2679090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A3A299-34B2-4F2F-8052-E1DDD19758B7}" type="slidenum">
              <a:rPr lang="zh-TW" altLang="en-US" smtClean="0"/>
              <a:t>1</a:t>
            </a:fld>
            <a:endParaRPr lang="zh-TW" altLang="en-US"/>
          </a:p>
        </p:txBody>
      </p:sp>
    </p:spTree>
    <p:extLst>
      <p:ext uri="{BB962C8B-B14F-4D97-AF65-F5344CB8AC3E}">
        <p14:creationId xmlns:p14="http://schemas.microsoft.com/office/powerpoint/2010/main" val="502591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投影片編號版面配置區 3"/>
          <p:cNvSpPr>
            <a:spLocks noGrp="1"/>
          </p:cNvSpPr>
          <p:nvPr>
            <p:ph type="sldNum" sz="quarter" idx="5"/>
          </p:nvPr>
        </p:nvSpPr>
        <p:spPr/>
        <p:txBody>
          <a:bodyPr/>
          <a:lstStyle/>
          <a:p>
            <a:fld id="{79A3A299-34B2-4F2F-8052-E1DDD19758B7}" type="slidenum">
              <a:rPr lang="zh-TW" altLang="en-US" smtClean="0"/>
              <a:t>13</a:t>
            </a:fld>
            <a:endParaRPr lang="zh-TW" altLang="en-US"/>
          </a:p>
        </p:txBody>
      </p:sp>
    </p:spTree>
    <p:extLst>
      <p:ext uri="{BB962C8B-B14F-4D97-AF65-F5344CB8AC3E}">
        <p14:creationId xmlns:p14="http://schemas.microsoft.com/office/powerpoint/2010/main" val="2195281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79A3A299-34B2-4F2F-8052-E1DDD19758B7}" type="slidenum">
              <a:rPr lang="zh-TW" altLang="en-US" smtClean="0"/>
              <a:t>14</a:t>
            </a:fld>
            <a:endParaRPr lang="zh-TW" altLang="en-US"/>
          </a:p>
        </p:txBody>
      </p:sp>
    </p:spTree>
    <p:extLst>
      <p:ext uri="{BB962C8B-B14F-4D97-AF65-F5344CB8AC3E}">
        <p14:creationId xmlns:p14="http://schemas.microsoft.com/office/powerpoint/2010/main" val="3899819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baseline="0" dirty="0"/>
          </a:p>
        </p:txBody>
      </p:sp>
      <p:sp>
        <p:nvSpPr>
          <p:cNvPr id="4" name="投影片編號版面配置區 3"/>
          <p:cNvSpPr>
            <a:spLocks noGrp="1"/>
          </p:cNvSpPr>
          <p:nvPr>
            <p:ph type="sldNum" sz="quarter" idx="5"/>
          </p:nvPr>
        </p:nvSpPr>
        <p:spPr/>
        <p:txBody>
          <a:bodyPr/>
          <a:lstStyle/>
          <a:p>
            <a:fld id="{79A3A299-34B2-4F2F-8052-E1DDD19758B7}" type="slidenum">
              <a:rPr lang="zh-TW" altLang="en-US" smtClean="0"/>
              <a:t>15</a:t>
            </a:fld>
            <a:endParaRPr lang="zh-TW" altLang="en-US"/>
          </a:p>
        </p:txBody>
      </p:sp>
    </p:spTree>
    <p:extLst>
      <p:ext uri="{BB962C8B-B14F-4D97-AF65-F5344CB8AC3E}">
        <p14:creationId xmlns:p14="http://schemas.microsoft.com/office/powerpoint/2010/main" val="127625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79A3A299-34B2-4F2F-8052-E1DDD19758B7}" type="slidenum">
              <a:rPr lang="zh-TW" altLang="en-US" smtClean="0"/>
              <a:t>16</a:t>
            </a:fld>
            <a:endParaRPr lang="zh-TW" altLang="en-US"/>
          </a:p>
        </p:txBody>
      </p:sp>
    </p:spTree>
    <p:extLst>
      <p:ext uri="{BB962C8B-B14F-4D97-AF65-F5344CB8AC3E}">
        <p14:creationId xmlns:p14="http://schemas.microsoft.com/office/powerpoint/2010/main" val="4181158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baseline="0" dirty="0"/>
          </a:p>
        </p:txBody>
      </p:sp>
      <p:sp>
        <p:nvSpPr>
          <p:cNvPr id="4" name="投影片編號版面配置區 3"/>
          <p:cNvSpPr>
            <a:spLocks noGrp="1"/>
          </p:cNvSpPr>
          <p:nvPr>
            <p:ph type="sldNum" sz="quarter" idx="5"/>
          </p:nvPr>
        </p:nvSpPr>
        <p:spPr/>
        <p:txBody>
          <a:bodyPr/>
          <a:lstStyle/>
          <a:p>
            <a:fld id="{79A3A299-34B2-4F2F-8052-E1DDD19758B7}" type="slidenum">
              <a:rPr lang="zh-TW" altLang="en-US" smtClean="0"/>
              <a:t>17</a:t>
            </a:fld>
            <a:endParaRPr lang="zh-TW" altLang="en-US"/>
          </a:p>
        </p:txBody>
      </p:sp>
    </p:spTree>
    <p:extLst>
      <p:ext uri="{BB962C8B-B14F-4D97-AF65-F5344CB8AC3E}">
        <p14:creationId xmlns:p14="http://schemas.microsoft.com/office/powerpoint/2010/main" val="3729827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9A3A299-34B2-4F2F-8052-E1DDD19758B7}" type="slidenum">
              <a:rPr lang="zh-TW" altLang="en-US" smtClean="0"/>
              <a:t>18</a:t>
            </a:fld>
            <a:endParaRPr lang="zh-TW" altLang="en-US"/>
          </a:p>
        </p:txBody>
      </p:sp>
    </p:spTree>
    <p:extLst>
      <p:ext uri="{BB962C8B-B14F-4D97-AF65-F5344CB8AC3E}">
        <p14:creationId xmlns:p14="http://schemas.microsoft.com/office/powerpoint/2010/main" val="1355384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dirty="0"/>
          </a:p>
        </p:txBody>
      </p:sp>
      <p:sp>
        <p:nvSpPr>
          <p:cNvPr id="4" name="投影片編號版面配置區 3"/>
          <p:cNvSpPr>
            <a:spLocks noGrp="1"/>
          </p:cNvSpPr>
          <p:nvPr>
            <p:ph type="sldNum" sz="quarter" idx="10"/>
          </p:nvPr>
        </p:nvSpPr>
        <p:spPr/>
        <p:txBody>
          <a:bodyPr/>
          <a:lstStyle/>
          <a:p>
            <a:fld id="{79A3A299-34B2-4F2F-8052-E1DDD19758B7}" type="slidenum">
              <a:rPr lang="zh-TW" altLang="en-US" smtClean="0"/>
              <a:t>20</a:t>
            </a:fld>
            <a:endParaRPr lang="zh-TW" altLang="en-US"/>
          </a:p>
        </p:txBody>
      </p:sp>
    </p:spTree>
    <p:extLst>
      <p:ext uri="{BB962C8B-B14F-4D97-AF65-F5344CB8AC3E}">
        <p14:creationId xmlns:p14="http://schemas.microsoft.com/office/powerpoint/2010/main" val="904374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endParaRPr lang="zh-TW" altLang="en-US" dirty="0"/>
              </a:p>
            </p:txBody>
          </p:sp>
        </mc:Choice>
        <mc:Fallback xmlns="">
          <p:sp>
            <p:nvSpPr>
              <p:cNvPr id="3" name="備忘稿版面配置區 2"/>
              <p:cNvSpPr>
                <a:spLocks noGrp="1"/>
              </p:cNvSpPr>
              <p:nvPr>
                <p:ph type="body" idx="1"/>
              </p:nvPr>
            </p:nvSpPr>
            <p:spPr/>
            <p:txBody>
              <a:bodyPr/>
              <a:lstStyle/>
              <a:p>
                <a:pPr/>
                <a:r>
                  <a:rPr lang="zh-TW" altLang="en-US" sz="1200" i="0" kern="1200" dirty="0">
                    <a:solidFill>
                      <a:schemeClr val="tx1"/>
                    </a:solidFill>
                    <a:effectLst/>
                    <a:latin typeface="+mn-lt"/>
                    <a:ea typeface="+mn-ea"/>
                    <a:cs typeface="+mn-cs"/>
                  </a:rPr>
                  <a:t>这种损失函数最初来源于</a:t>
                </a:r>
                <a:r>
                  <a:rPr lang="en-US" altLang="zh-TW" sz="1200" i="0" kern="1200" dirty="0">
                    <a:solidFill>
                      <a:schemeClr val="tx1"/>
                    </a:solidFill>
                    <a:effectLst/>
                    <a:latin typeface="+mn-lt"/>
                    <a:ea typeface="+mn-ea"/>
                    <a:cs typeface="+mn-cs"/>
                  </a:rPr>
                  <a:t>Yann </a:t>
                </a:r>
                <a:r>
                  <a:rPr lang="en-US" altLang="zh-TW" sz="1200" i="0" kern="1200" dirty="0" err="1">
                    <a:solidFill>
                      <a:schemeClr val="tx1"/>
                    </a:solidFill>
                    <a:effectLst/>
                    <a:latin typeface="+mn-lt"/>
                    <a:ea typeface="+mn-ea"/>
                    <a:cs typeface="+mn-cs"/>
                  </a:rPr>
                  <a:t>LeCun</a:t>
                </a:r>
                <a:r>
                  <a:rPr lang="zh-TW" altLang="en-US" sz="1200" i="0" kern="1200" dirty="0">
                    <a:solidFill>
                      <a:schemeClr val="tx1"/>
                    </a:solidFill>
                    <a:effectLst/>
                    <a:latin typeface="+mn-lt"/>
                    <a:ea typeface="+mn-ea"/>
                    <a:cs typeface="+mn-cs"/>
                  </a:rPr>
                  <a:t>的</a:t>
                </a:r>
                <a:r>
                  <a:rPr lang="en-US" altLang="zh-TW" sz="1200" i="0" kern="1200" dirty="0">
                    <a:solidFill>
                      <a:schemeClr val="tx1"/>
                    </a:solidFill>
                    <a:effectLst/>
                    <a:latin typeface="+mn-lt"/>
                    <a:ea typeface="+mn-ea"/>
                    <a:cs typeface="+mn-cs"/>
                  </a:rPr>
                  <a:t>Dimensionality Reduction by Learning an Invariant Mapping</a:t>
                </a:r>
                <a:r>
                  <a:rPr lang="zh-TW" altLang="en-US" sz="1200" i="0" kern="1200" dirty="0">
                    <a:solidFill>
                      <a:schemeClr val="tx1"/>
                    </a:solidFill>
                    <a:effectLst/>
                    <a:latin typeface="+mn-lt"/>
                    <a:ea typeface="+mn-ea"/>
                    <a:cs typeface="+mn-cs"/>
                  </a:rPr>
                  <a:t>，主要是用在降维中，即本来相似的样本，在经过降维（特征提取）后，在特征空间中，两个样本仍旧相似；而原本不相似的样本，在经过降维后，在特征空间中，两个样本仍旧不相似。</a:t>
                </a:r>
                <a:endParaRPr lang="en-US" altLang="zh-TW" sz="1200" i="0" kern="1200" dirty="0">
                  <a:solidFill>
                    <a:schemeClr val="tx1"/>
                  </a:solidFill>
                  <a:effectLst/>
                  <a:latin typeface="+mn-lt"/>
                  <a:ea typeface="+mn-ea"/>
                  <a:cs typeface="+mn-cs"/>
                </a:endParaRPr>
              </a:p>
              <a:p>
                <a:pPr/>
                <a:r>
                  <a:rPr lang="zh-CN" altLang="en-US" sz="1200" b="0" i="0" kern="1200" dirty="0">
                    <a:solidFill>
                      <a:schemeClr val="tx1"/>
                    </a:solidFill>
                    <a:effectLst/>
                    <a:latin typeface="+mn-lt"/>
                    <a:ea typeface="+mn-ea"/>
                    <a:cs typeface="+mn-cs"/>
                  </a:rPr>
                  <a:t>这张图表示的就是损失函数值与样本特征的欧式距离之间的关系，其中红色虚线表示的是相似样本的损失值，蓝色实线表示的不相似样本的损失值。</a:t>
                </a:r>
                <a:endParaRPr lang="zh-TW" altLang="en-US" sz="1200" i="0" kern="1200" dirty="0">
                  <a:solidFill>
                    <a:schemeClr val="tx1"/>
                  </a:solidFill>
                  <a:effectLst/>
                  <a:latin typeface="+mn-lt"/>
                  <a:ea typeface="+mn-ea"/>
                  <a:cs typeface="+mn-cs"/>
                </a:endParaRPr>
              </a:p>
              <a:p>
                <a:pPr/>
                <a:r>
                  <a:rPr lang="en-US" altLang="zh-TW" sz="1200" i="0" kern="1200">
                    <a:solidFill>
                      <a:schemeClr val="tx1"/>
                    </a:solidFill>
                    <a:effectLst/>
                    <a:latin typeface="+mn-lt"/>
                    <a:ea typeface="+mn-ea"/>
                    <a:cs typeface="+mn-cs"/>
                  </a:rPr>
                  <a:t>E</a:t>
                </a:r>
                <a:r>
                  <a:rPr lang="zh-TW" altLang="zh-TW" sz="1200" i="0" kern="1200">
                    <a:solidFill>
                      <a:schemeClr val="tx1"/>
                    </a:solidFill>
                    <a:effectLst/>
                    <a:latin typeface="+mn-lt"/>
                    <a:ea typeface="+mn-ea"/>
                    <a:cs typeface="+mn-cs"/>
                  </a:rPr>
                  <a:t>_</a:t>
                </a:r>
                <a:r>
                  <a:rPr lang="en-US" altLang="zh-TW" sz="1200" i="0" kern="1200">
                    <a:solidFill>
                      <a:schemeClr val="tx1"/>
                    </a:solidFill>
                    <a:effectLst/>
                    <a:latin typeface="+mn-lt"/>
                    <a:ea typeface="+mn-ea"/>
                    <a:cs typeface="+mn-cs"/>
                  </a:rPr>
                  <a:t>w</a:t>
                </a:r>
                <a:r>
                  <a:rPr lang="zh-TW" altLang="en-US" sz="1200" i="0" kern="1200">
                    <a:solidFill>
                      <a:schemeClr val="tx1"/>
                    </a:solidFill>
                    <a:effectLst/>
                    <a:latin typeface="Cambria Math" panose="02040503050406030204" pitchFamily="18" charset="0"/>
                    <a:ea typeface="+mn-ea"/>
                    <a:cs typeface="+mn-cs"/>
                  </a:rPr>
                  <a:t> 為成對圖</a:t>
                </a:r>
                <a:r>
                  <a:rPr lang="zh-TW" altLang="en-US" sz="1200" i="0" kern="1200" dirty="0">
                    <a:solidFill>
                      <a:schemeClr val="tx1"/>
                    </a:solidFill>
                    <a:effectLst/>
                    <a:latin typeface="Cambria Math" panose="02040503050406030204" pitchFamily="18" charset="0"/>
                    <a:ea typeface="+mn-ea"/>
                    <a:cs typeface="+mn-cs"/>
                  </a:rPr>
                  <a:t>像</a:t>
                </a:r>
                <a:r>
                  <a:rPr lang="zh-TW" altLang="en-US" dirty="0"/>
                  <a:t>彼此之間的特徵空間的歐式距離</a:t>
                </a:r>
                <a:endParaRPr lang="en-US" altLang="zh-TW" dirty="0"/>
              </a:p>
              <a:p>
                <a:pPr/>
                <a:r>
                  <a:rPr lang="en-US" altLang="zh-TW" sz="1200" i="1" kern="1200" dirty="0">
                    <a:solidFill>
                      <a:schemeClr val="tx1"/>
                    </a:solidFill>
                    <a:effectLst/>
                    <a:latin typeface="+mn-lt"/>
                    <a:ea typeface="+mn-ea"/>
                    <a:cs typeface="+mn-cs"/>
                  </a:rPr>
                  <a:t>m</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為事先定義的常數</a:t>
                </a:r>
                <a:endParaRPr lang="en-US" altLang="zh-TW" sz="1200" kern="1200" dirty="0">
                  <a:solidFill>
                    <a:schemeClr val="tx1"/>
                  </a:solidFill>
                  <a:effectLst/>
                  <a:latin typeface="+mn-lt"/>
                  <a:ea typeface="+mn-ea"/>
                  <a:cs typeface="+mn-cs"/>
                </a:endParaRPr>
              </a:p>
              <a:p>
                <a:pPr/>
                <a:r>
                  <a:rPr lang="en-US" altLang="zh-TW" i="0">
                    <a:latin typeface="Cambria Math" panose="02040503050406030204" pitchFamily="18" charset="0"/>
                  </a:rPr>
                  <a:t>𝑝</a:t>
                </a:r>
                <a:r>
                  <a:rPr lang="zh-TW" altLang="zh-TW" i="0">
                    <a:latin typeface="Cambria Math" panose="02040503050406030204" pitchFamily="18" charset="0"/>
                  </a:rPr>
                  <a:t>_</a:t>
                </a:r>
                <a:r>
                  <a:rPr lang="en-US" altLang="zh-TW" i="0">
                    <a:latin typeface="Cambria Math" panose="02040503050406030204" pitchFamily="18" charset="0"/>
                  </a:rPr>
                  <a:t>𝑖𝑗</a:t>
                </a:r>
                <a:r>
                  <a:rPr lang="zh-TW" altLang="en-US" dirty="0"/>
                  <a:t>為成對資訊 一真一假為</a:t>
                </a:r>
                <a:r>
                  <a:rPr lang="en-US" altLang="zh-TW" dirty="0"/>
                  <a:t>0</a:t>
                </a:r>
                <a:r>
                  <a:rPr lang="zh-TW" altLang="en-US" dirty="0"/>
                  <a:t>  一樣為</a:t>
                </a:r>
                <a:r>
                  <a:rPr lang="en-US" altLang="zh-TW" dirty="0"/>
                  <a:t>1</a:t>
                </a:r>
                <a:endParaRPr lang="zh-TW" altLang="en-US" dirty="0"/>
              </a:p>
            </p:txBody>
          </p:sp>
        </mc:Fallback>
      </mc:AlternateContent>
      <p:sp>
        <p:nvSpPr>
          <p:cNvPr id="4" name="投影片編號版面配置區 3"/>
          <p:cNvSpPr>
            <a:spLocks noGrp="1"/>
          </p:cNvSpPr>
          <p:nvPr>
            <p:ph type="sldNum" sz="quarter" idx="5"/>
          </p:nvPr>
        </p:nvSpPr>
        <p:spPr/>
        <p:txBody>
          <a:bodyPr/>
          <a:lstStyle/>
          <a:p>
            <a:fld id="{79A3A299-34B2-4F2F-8052-E1DDD19758B7}" type="slidenum">
              <a:rPr lang="zh-TW" altLang="en-US" smtClean="0"/>
              <a:t>21</a:t>
            </a:fld>
            <a:endParaRPr lang="zh-TW" altLang="en-US"/>
          </a:p>
        </p:txBody>
      </p:sp>
    </p:spTree>
    <p:extLst>
      <p:ext uri="{BB962C8B-B14F-4D97-AF65-F5344CB8AC3E}">
        <p14:creationId xmlns:p14="http://schemas.microsoft.com/office/powerpoint/2010/main" val="3114173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hangingPunct="0"/>
            <a:endParaRPr lang="zh-TW" altLang="en-US" dirty="0"/>
          </a:p>
        </p:txBody>
      </p:sp>
      <p:sp>
        <p:nvSpPr>
          <p:cNvPr id="4" name="投影片編號版面配置區 3"/>
          <p:cNvSpPr>
            <a:spLocks noGrp="1"/>
          </p:cNvSpPr>
          <p:nvPr>
            <p:ph type="sldNum" sz="quarter" idx="5"/>
          </p:nvPr>
        </p:nvSpPr>
        <p:spPr/>
        <p:txBody>
          <a:bodyPr/>
          <a:lstStyle/>
          <a:p>
            <a:fld id="{79A3A299-34B2-4F2F-8052-E1DDD19758B7}" type="slidenum">
              <a:rPr lang="zh-TW" altLang="en-US" smtClean="0"/>
              <a:t>22</a:t>
            </a:fld>
            <a:endParaRPr lang="zh-TW" altLang="en-US"/>
          </a:p>
        </p:txBody>
      </p:sp>
    </p:spTree>
    <p:extLst>
      <p:ext uri="{BB962C8B-B14F-4D97-AF65-F5344CB8AC3E}">
        <p14:creationId xmlns:p14="http://schemas.microsoft.com/office/powerpoint/2010/main" val="852701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9A3A299-34B2-4F2F-8052-E1DDD19758B7}" type="slidenum">
              <a:rPr lang="zh-TW" altLang="en-US" smtClean="0"/>
              <a:t>23</a:t>
            </a:fld>
            <a:endParaRPr lang="zh-TW" altLang="en-US"/>
          </a:p>
        </p:txBody>
      </p:sp>
    </p:spTree>
    <p:extLst>
      <p:ext uri="{BB962C8B-B14F-4D97-AF65-F5344CB8AC3E}">
        <p14:creationId xmlns:p14="http://schemas.microsoft.com/office/powerpoint/2010/main" val="940027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A3A299-34B2-4F2F-8052-E1DDD19758B7}" type="slidenum">
              <a:rPr lang="zh-TW" altLang="en-US" smtClean="0"/>
              <a:t>4</a:t>
            </a:fld>
            <a:endParaRPr lang="zh-TW" altLang="en-US"/>
          </a:p>
        </p:txBody>
      </p:sp>
    </p:spTree>
    <p:extLst>
      <p:ext uri="{BB962C8B-B14F-4D97-AF65-F5344CB8AC3E}">
        <p14:creationId xmlns:p14="http://schemas.microsoft.com/office/powerpoint/2010/main" val="614738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hangingPunct="0"/>
            <a:endParaRPr lang="zh-TW" altLang="en-US" dirty="0"/>
          </a:p>
        </p:txBody>
      </p:sp>
      <p:sp>
        <p:nvSpPr>
          <p:cNvPr id="4" name="投影片編號版面配置區 3"/>
          <p:cNvSpPr>
            <a:spLocks noGrp="1"/>
          </p:cNvSpPr>
          <p:nvPr>
            <p:ph type="sldNum" sz="quarter" idx="5"/>
          </p:nvPr>
        </p:nvSpPr>
        <p:spPr/>
        <p:txBody>
          <a:bodyPr/>
          <a:lstStyle/>
          <a:p>
            <a:fld id="{79A3A299-34B2-4F2F-8052-E1DDD19758B7}" type="slidenum">
              <a:rPr lang="zh-TW" altLang="en-US" smtClean="0"/>
              <a:t>24</a:t>
            </a:fld>
            <a:endParaRPr lang="zh-TW" altLang="en-US"/>
          </a:p>
        </p:txBody>
      </p:sp>
    </p:spTree>
    <p:extLst>
      <p:ext uri="{BB962C8B-B14F-4D97-AF65-F5344CB8AC3E}">
        <p14:creationId xmlns:p14="http://schemas.microsoft.com/office/powerpoint/2010/main" val="957049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hangingPunct="0"/>
                <a:endParaRPr lang="zh-TW" altLang="en-US" dirty="0"/>
              </a:p>
            </p:txBody>
          </p:sp>
        </mc:Choice>
        <mc:Fallback xmlns="">
          <p:sp>
            <p:nvSpPr>
              <p:cNvPr id="3" name="備忘稿版面配置區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en-US" altLang="zh-TW" sz="1200" kern="1200" dirty="0" err="1" smtClean="0">
                    <a:solidFill>
                      <a:schemeClr val="tx1"/>
                    </a:solidFill>
                    <a:effectLst/>
                    <a:latin typeface="+mn-lt"/>
                    <a:ea typeface="+mn-ea"/>
                    <a:cs typeface="+mn-cs"/>
                  </a:rPr>
                  <a:t>ResNest</a:t>
                </a:r>
                <a:r>
                  <a:rPr lang="zh-TW" altLang="zh-TW" sz="1200" kern="1200" dirty="0" smtClean="0">
                    <a:solidFill>
                      <a:schemeClr val="tx1"/>
                    </a:solidFill>
                    <a:effectLst/>
                    <a:latin typeface="+mn-lt"/>
                    <a:ea typeface="+mn-ea"/>
                    <a:cs typeface="+mn-cs"/>
                  </a:rPr>
                  <a:t>是 </a:t>
                </a:r>
                <a:r>
                  <a:rPr lang="en-US" altLang="zh-TW" sz="1200" kern="1200" dirty="0" err="1" smtClean="0">
                    <a:solidFill>
                      <a:schemeClr val="tx1"/>
                    </a:solidFill>
                    <a:effectLst/>
                    <a:latin typeface="+mn-lt"/>
                    <a:ea typeface="+mn-ea"/>
                    <a:cs typeface="+mn-cs"/>
                  </a:rPr>
                  <a:t>ResNet</a:t>
                </a:r>
                <a:r>
                  <a:rPr lang="en-US" altLang="zh-TW"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的最新變種，是採用了 </a:t>
                </a:r>
                <a:r>
                  <a:rPr lang="en-US" altLang="zh-TW" sz="1200" kern="1200" dirty="0" err="1" smtClean="0">
                    <a:solidFill>
                      <a:schemeClr val="tx1"/>
                    </a:solidFill>
                    <a:effectLst/>
                    <a:latin typeface="+mn-lt"/>
                    <a:ea typeface="+mn-ea"/>
                    <a:cs typeface="+mn-cs"/>
                  </a:rPr>
                  <a:t>ResNext</a:t>
                </a:r>
                <a:r>
                  <a:rPr lang="en-US" altLang="zh-TW"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的</a:t>
                </a:r>
                <a:r>
                  <a:rPr lang="en-US" altLang="zh-TW" sz="1200" kern="1200" dirty="0" smtClean="0">
                    <a:solidFill>
                      <a:schemeClr val="tx1"/>
                    </a:solidFill>
                    <a:effectLst/>
                    <a:latin typeface="+mn-lt"/>
                    <a:ea typeface="+mn-ea"/>
                    <a:cs typeface="+mn-cs"/>
                  </a:rPr>
                  <a:t>group convolution </a:t>
                </a:r>
                <a:r>
                  <a:rPr lang="zh-TW" altLang="zh-TW" sz="1200" kern="1200" dirty="0" smtClean="0">
                    <a:solidFill>
                      <a:schemeClr val="tx1"/>
                    </a:solidFill>
                    <a:effectLst/>
                    <a:latin typeface="+mn-lt"/>
                    <a:ea typeface="+mn-ea"/>
                    <a:cs typeface="+mn-cs"/>
                  </a:rPr>
                  <a:t>和 </a:t>
                </a:r>
                <a:r>
                  <a:rPr lang="en-US" altLang="zh-TW" sz="1200" kern="1200" dirty="0" err="1" smtClean="0">
                    <a:solidFill>
                      <a:schemeClr val="tx1"/>
                    </a:solidFill>
                    <a:effectLst/>
                    <a:latin typeface="+mn-lt"/>
                    <a:ea typeface="+mn-ea"/>
                    <a:cs typeface="+mn-cs"/>
                  </a:rPr>
                  <a:t>SENet</a:t>
                </a:r>
                <a:r>
                  <a:rPr lang="en-US" altLang="zh-TW"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的 </a:t>
                </a:r>
                <a:r>
                  <a:rPr lang="en-US" altLang="zh-TW" sz="1200" kern="1200" dirty="0" smtClean="0">
                    <a:solidFill>
                      <a:schemeClr val="tx1"/>
                    </a:solidFill>
                    <a:effectLst/>
                    <a:latin typeface="+mn-lt"/>
                    <a:ea typeface="+mn-ea"/>
                    <a:cs typeface="+mn-cs"/>
                  </a:rPr>
                  <a:t>split attention block </a:t>
                </a:r>
                <a:r>
                  <a:rPr lang="zh-TW" altLang="zh-TW" sz="1200" kern="1200" dirty="0" smtClean="0">
                    <a:solidFill>
                      <a:schemeClr val="tx1"/>
                    </a:solidFill>
                    <a:effectLst/>
                    <a:latin typeface="+mn-lt"/>
                    <a:ea typeface="+mn-ea"/>
                    <a:cs typeface="+mn-cs"/>
                  </a:rPr>
                  <a:t>的概念融合而成的網路，其網路架構如</a:t>
                </a:r>
                <a:r>
                  <a:rPr lang="zh-TW" altLang="en-US" sz="1200" kern="1200" dirty="0" smtClean="0">
                    <a:solidFill>
                      <a:schemeClr val="tx1"/>
                    </a:solidFill>
                    <a:effectLst/>
                    <a:latin typeface="+mn-lt"/>
                    <a:ea typeface="+mn-ea"/>
                    <a:cs typeface="+mn-cs"/>
                  </a:rPr>
                  <a:t>圖</a:t>
                </a:r>
                <a:r>
                  <a:rPr lang="zh-TW" altLang="zh-TW" sz="1200" kern="1200" dirty="0" smtClean="0">
                    <a:solidFill>
                      <a:schemeClr val="tx1"/>
                    </a:solidFill>
                    <a:effectLst/>
                    <a:latin typeface="+mn-lt"/>
                    <a:ea typeface="+mn-ea"/>
                    <a:cs typeface="+mn-cs"/>
                  </a:rPr>
                  <a:t>所示。</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在這個架構圖中</a:t>
                </a:r>
                <a:r>
                  <a:rPr lang="zh-TW"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ResNeSt</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首先將輸入分成</a:t>
                </a:r>
                <a:r>
                  <a:rPr lang="en-US" altLang="zh-TW" sz="1200" i="1" kern="1200" dirty="0">
                    <a:solidFill>
                      <a:schemeClr val="tx1"/>
                    </a:solidFill>
                    <a:effectLst/>
                    <a:latin typeface="+mn-lt"/>
                    <a:ea typeface="+mn-ea"/>
                    <a:cs typeface="+mn-cs"/>
                  </a:rPr>
                  <a:t>k</a:t>
                </a:r>
                <a:r>
                  <a:rPr lang="zh-TW" altLang="zh-TW" sz="1200" kern="1200" dirty="0">
                    <a:solidFill>
                      <a:schemeClr val="tx1"/>
                    </a:solidFill>
                    <a:effectLst/>
                    <a:latin typeface="+mn-lt"/>
                    <a:ea typeface="+mn-ea"/>
                    <a:cs typeface="+mn-cs"/>
                  </a:rPr>
                  <a:t>個，每一個命名為</a:t>
                </a:r>
                <a:r>
                  <a:rPr lang="en-US" altLang="zh-TW" sz="1200" kern="1200" dirty="0">
                    <a:solidFill>
                      <a:schemeClr val="tx1"/>
                    </a:solidFill>
                    <a:effectLst/>
                    <a:latin typeface="+mn-lt"/>
                    <a:ea typeface="+mn-ea"/>
                    <a:cs typeface="+mn-cs"/>
                  </a:rPr>
                  <a:t>Cardinal 1-k</a:t>
                </a:r>
                <a:r>
                  <a:rPr lang="zh-TW" altLang="zh-TW" sz="1200" kern="1200" dirty="0">
                    <a:solidFill>
                      <a:schemeClr val="tx1"/>
                    </a:solidFill>
                    <a:effectLst/>
                    <a:latin typeface="+mn-lt"/>
                    <a:ea typeface="+mn-ea"/>
                    <a:cs typeface="+mn-cs"/>
                  </a:rPr>
                  <a:t>，每個 </a:t>
                </a:r>
                <a:r>
                  <a:rPr lang="en-US" altLang="zh-TW" sz="1200" kern="1200" dirty="0">
                    <a:solidFill>
                      <a:schemeClr val="tx1"/>
                    </a:solidFill>
                    <a:effectLst/>
                    <a:latin typeface="+mn-lt"/>
                    <a:ea typeface="+mn-ea"/>
                    <a:cs typeface="+mn-cs"/>
                  </a:rPr>
                  <a:t>Cardinal </a:t>
                </a:r>
                <a:r>
                  <a:rPr lang="zh-TW" altLang="zh-TW" sz="1200" kern="1200" dirty="0">
                    <a:solidFill>
                      <a:schemeClr val="tx1"/>
                    </a:solidFill>
                    <a:effectLst/>
                    <a:latin typeface="+mn-lt"/>
                    <a:ea typeface="+mn-ea"/>
                    <a:cs typeface="+mn-cs"/>
                  </a:rPr>
                  <a:t>會在拆分出 </a:t>
                </a:r>
                <a:r>
                  <a:rPr lang="en-US" altLang="zh-TW" sz="1200" i="1" kern="1200" dirty="0">
                    <a:solidFill>
                      <a:schemeClr val="tx1"/>
                    </a:solidFill>
                    <a:effectLst/>
                    <a:latin typeface="+mn-lt"/>
                    <a:ea typeface="+mn-ea"/>
                    <a:cs typeface="+mn-cs"/>
                  </a:rPr>
                  <a:t>r</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個 </a:t>
                </a:r>
                <a:r>
                  <a:rPr lang="en-US" altLang="zh-TW" sz="1200" kern="1200" dirty="0">
                    <a:solidFill>
                      <a:schemeClr val="tx1"/>
                    </a:solidFill>
                    <a:effectLst/>
                    <a:latin typeface="+mn-lt"/>
                    <a:ea typeface="+mn-ea"/>
                    <a:cs typeface="+mn-cs"/>
                  </a:rPr>
                  <a:t>Split</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Cardinal </a:t>
                </a:r>
                <a:r>
                  <a:rPr lang="zh-TW" altLang="zh-TW" sz="1200" kern="1200" dirty="0">
                    <a:solidFill>
                      <a:schemeClr val="tx1"/>
                    </a:solidFill>
                    <a:effectLst/>
                    <a:latin typeface="+mn-lt"/>
                    <a:ea typeface="+mn-ea"/>
                    <a:cs typeface="+mn-cs"/>
                  </a:rPr>
                  <a:t>中的每個 </a:t>
                </a:r>
                <a:r>
                  <a:rPr lang="en-US" altLang="zh-TW" sz="1200" kern="1200" dirty="0">
                    <a:solidFill>
                      <a:schemeClr val="tx1"/>
                    </a:solidFill>
                    <a:effectLst/>
                    <a:latin typeface="+mn-lt"/>
                    <a:ea typeface="+mn-ea"/>
                    <a:cs typeface="+mn-cs"/>
                  </a:rPr>
                  <a:t>Split </a:t>
                </a:r>
                <a:r>
                  <a:rPr lang="zh-TW" altLang="zh-TW" sz="1200" kern="1200" dirty="0">
                    <a:solidFill>
                      <a:schemeClr val="tx1"/>
                    </a:solidFill>
                    <a:effectLst/>
                    <a:latin typeface="+mn-lt"/>
                    <a:ea typeface="+mn-ea"/>
                    <a:cs typeface="+mn-cs"/>
                  </a:rPr>
                  <a:t>會將輸出的特徵圖送進 </a:t>
                </a:r>
                <a:r>
                  <a:rPr lang="en-US" altLang="zh-TW" sz="1200" kern="1200" dirty="0">
                    <a:solidFill>
                      <a:schemeClr val="tx1"/>
                    </a:solidFill>
                    <a:effectLst/>
                    <a:latin typeface="+mn-lt"/>
                    <a:ea typeface="+mn-ea"/>
                    <a:cs typeface="+mn-cs"/>
                  </a:rPr>
                  <a:t>Split Attention block </a:t>
                </a:r>
                <a:r>
                  <a:rPr lang="zh-TW" altLang="zh-TW" sz="1200" kern="1200" dirty="0">
                    <a:solidFill>
                      <a:schemeClr val="tx1"/>
                    </a:solidFill>
                    <a:effectLst/>
                    <a:latin typeface="+mn-lt"/>
                    <a:ea typeface="+mn-ea"/>
                    <a:cs typeface="+mn-cs"/>
                  </a:rPr>
                  <a:t>讓網路學到特徵圖之間的關係，最後再將每個 </a:t>
                </a:r>
                <a:r>
                  <a:rPr lang="en-US" altLang="zh-TW" sz="1200" kern="1200" dirty="0">
                    <a:solidFill>
                      <a:schemeClr val="tx1"/>
                    </a:solidFill>
                    <a:effectLst/>
                    <a:latin typeface="+mn-lt"/>
                    <a:ea typeface="+mn-ea"/>
                    <a:cs typeface="+mn-cs"/>
                  </a:rPr>
                  <a:t>Cardinal </a:t>
                </a:r>
                <a:r>
                  <a:rPr lang="zh-TW" altLang="zh-TW" sz="1200" kern="1200" dirty="0">
                    <a:solidFill>
                      <a:schemeClr val="tx1"/>
                    </a:solidFill>
                    <a:effectLst/>
                    <a:latin typeface="+mn-lt"/>
                    <a:ea typeface="+mn-ea"/>
                    <a:cs typeface="+mn-cs"/>
                  </a:rPr>
                  <a:t>輸出的特徵圖疊加在一起後做一個 </a:t>
                </a:r>
                <a:r>
                  <a:rPr lang="en-US" altLang="zh-TW" sz="1200" i="0" kern="1200">
                    <a:solidFill>
                      <a:schemeClr val="tx1"/>
                    </a:solidFill>
                    <a:effectLst/>
                    <a:latin typeface="+mn-lt"/>
                    <a:ea typeface="+mn-ea"/>
                    <a:cs typeface="+mn-cs"/>
                  </a:rPr>
                  <a:t>1×1</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conv</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調整 </a:t>
                </a:r>
                <a:r>
                  <a:rPr lang="en-US" altLang="zh-TW" sz="1200" kern="1200" dirty="0">
                    <a:solidFill>
                      <a:schemeClr val="tx1"/>
                    </a:solidFill>
                    <a:effectLst/>
                    <a:latin typeface="+mn-lt"/>
                    <a:ea typeface="+mn-ea"/>
                    <a:cs typeface="+mn-cs"/>
                  </a:rPr>
                  <a:t>channel </a:t>
                </a:r>
                <a:r>
                  <a:rPr lang="zh-TW" altLang="zh-TW" sz="1200" kern="1200" dirty="0">
                    <a:solidFill>
                      <a:schemeClr val="tx1"/>
                    </a:solidFill>
                    <a:effectLst/>
                    <a:latin typeface="+mn-lt"/>
                    <a:ea typeface="+mn-ea"/>
                    <a:cs typeface="+mn-cs"/>
                  </a:rPr>
                  <a:t>後和輸入相加完成殘差學習。</a:t>
                </a:r>
              </a:p>
              <a:p>
                <a:r>
                  <a:rPr lang="en-US" altLang="zh-TW" sz="1200" kern="1200" dirty="0" err="1">
                    <a:solidFill>
                      <a:schemeClr val="tx1"/>
                    </a:solidFill>
                    <a:effectLst/>
                    <a:latin typeface="+mn-lt"/>
                    <a:ea typeface="+mn-ea"/>
                    <a:cs typeface="+mn-cs"/>
                  </a:rPr>
                  <a:t>ResNeSt</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的 </a:t>
                </a:r>
                <a:r>
                  <a:rPr lang="en-US" altLang="zh-TW" sz="1200" kern="1200" dirty="0">
                    <a:solidFill>
                      <a:schemeClr val="tx1"/>
                    </a:solidFill>
                    <a:effectLst/>
                    <a:latin typeface="+mn-lt"/>
                    <a:ea typeface="+mn-ea"/>
                    <a:cs typeface="+mn-cs"/>
                  </a:rPr>
                  <a:t>Split Attention block </a:t>
                </a:r>
                <a:r>
                  <a:rPr lang="zh-TW" altLang="zh-TW" sz="1200" kern="1200" dirty="0">
                    <a:solidFill>
                      <a:schemeClr val="tx1"/>
                    </a:solidFill>
                    <a:effectLst/>
                    <a:latin typeface="+mn-lt"/>
                    <a:ea typeface="+mn-ea"/>
                    <a:cs typeface="+mn-cs"/>
                  </a:rPr>
                  <a:t>的架構</a:t>
                </a:r>
                <a:r>
                  <a:rPr lang="zh-TW" altLang="zh-TW" sz="1200" kern="1200" dirty="0" smtClean="0">
                    <a:solidFill>
                      <a:schemeClr val="tx1"/>
                    </a:solidFill>
                    <a:effectLst/>
                    <a:latin typeface="+mn-lt"/>
                    <a:ea typeface="+mn-ea"/>
                    <a:cs typeface="+mn-cs"/>
                  </a:rPr>
                  <a:t>如</a:t>
                </a:r>
                <a:r>
                  <a:rPr lang="zh-TW" altLang="en-US" sz="1200" u="sng" kern="1200" dirty="0" smtClean="0">
                    <a:solidFill>
                      <a:schemeClr val="tx1"/>
                    </a:solidFill>
                    <a:effectLst/>
                    <a:latin typeface="+mn-lt"/>
                    <a:ea typeface="+mn-ea"/>
                    <a:cs typeface="+mn-cs"/>
                  </a:rPr>
                  <a:t>左圖</a:t>
                </a:r>
                <a:r>
                  <a:rPr lang="zh-TW" altLang="zh-TW" sz="1200" kern="1200" dirty="0" smtClean="0">
                    <a:solidFill>
                      <a:schemeClr val="tx1"/>
                    </a:solidFill>
                    <a:effectLst/>
                    <a:latin typeface="+mn-lt"/>
                    <a:ea typeface="+mn-ea"/>
                    <a:cs typeface="+mn-cs"/>
                  </a:rPr>
                  <a:t>所示</a:t>
                </a:r>
                <a:r>
                  <a:rPr lang="zh-TW" altLang="zh-TW" sz="1200" kern="1200" dirty="0">
                    <a:solidFill>
                      <a:schemeClr val="tx1"/>
                    </a:solidFill>
                    <a:effectLst/>
                    <a:latin typeface="+mn-lt"/>
                    <a:ea typeface="+mn-ea"/>
                    <a:cs typeface="+mn-cs"/>
                  </a:rPr>
                  <a:t>，首先複數個輸入經過相加後會做一個 </a:t>
                </a:r>
                <a:r>
                  <a:rPr lang="en-US" altLang="zh-TW" sz="1200" kern="1200" dirty="0">
                    <a:solidFill>
                      <a:schemeClr val="tx1"/>
                    </a:solidFill>
                    <a:effectLst/>
                    <a:latin typeface="+mn-lt"/>
                    <a:ea typeface="+mn-ea"/>
                    <a:cs typeface="+mn-cs"/>
                  </a:rPr>
                  <a:t>Global pooling </a:t>
                </a:r>
                <a:r>
                  <a:rPr lang="zh-TW" altLang="zh-TW" sz="1200" kern="1200" dirty="0">
                    <a:solidFill>
                      <a:schemeClr val="tx1"/>
                    </a:solidFill>
                    <a:effectLst/>
                    <a:latin typeface="+mn-lt"/>
                    <a:ea typeface="+mn-ea"/>
                    <a:cs typeface="+mn-cs"/>
                  </a:rPr>
                  <a:t>轉換為實數，之後經過兩次全連接層的非線性變換讓網路學習不同 </a:t>
                </a:r>
                <a:r>
                  <a:rPr lang="en-US" altLang="zh-TW" sz="1200" kern="1200" dirty="0">
                    <a:solidFill>
                      <a:schemeClr val="tx1"/>
                    </a:solidFill>
                    <a:effectLst/>
                    <a:latin typeface="+mn-lt"/>
                    <a:ea typeface="+mn-ea"/>
                    <a:cs typeface="+mn-cs"/>
                  </a:rPr>
                  <a:t>channel </a:t>
                </a:r>
                <a:r>
                  <a:rPr lang="zh-TW" altLang="zh-TW" sz="1200" kern="1200" dirty="0">
                    <a:solidFill>
                      <a:schemeClr val="tx1"/>
                    </a:solidFill>
                    <a:effectLst/>
                    <a:latin typeface="+mn-lt"/>
                    <a:ea typeface="+mn-ea"/>
                    <a:cs typeface="+mn-cs"/>
                  </a:rPr>
                  <a:t>之間的關係，最後獲得的數字會做為權重和輸入的特徵圖相乘，這代表每個特徵圖有不同的重要度，理想情況下網路會學到每個 </a:t>
                </a:r>
                <a:r>
                  <a:rPr lang="en-US" altLang="zh-TW" sz="1200" kern="1200" dirty="0">
                    <a:solidFill>
                      <a:schemeClr val="tx1"/>
                    </a:solidFill>
                    <a:effectLst/>
                    <a:latin typeface="+mn-lt"/>
                    <a:ea typeface="+mn-ea"/>
                    <a:cs typeface="+mn-cs"/>
                  </a:rPr>
                  <a:t>class </a:t>
                </a:r>
                <a:r>
                  <a:rPr lang="zh-TW" altLang="zh-TW" sz="1200" kern="1200" dirty="0">
                    <a:solidFill>
                      <a:schemeClr val="tx1"/>
                    </a:solidFill>
                    <a:effectLst/>
                    <a:latin typeface="+mn-lt"/>
                    <a:ea typeface="+mn-ea"/>
                    <a:cs typeface="+mn-cs"/>
                  </a:rPr>
                  <a:t>會在不同的 </a:t>
                </a:r>
                <a:r>
                  <a:rPr lang="en-US" altLang="zh-TW" sz="1200" kern="1200" dirty="0">
                    <a:solidFill>
                      <a:schemeClr val="tx1"/>
                    </a:solidFill>
                    <a:effectLst/>
                    <a:latin typeface="+mn-lt"/>
                    <a:ea typeface="+mn-ea"/>
                    <a:cs typeface="+mn-cs"/>
                  </a:rPr>
                  <a:t>channel </a:t>
                </a:r>
                <a:r>
                  <a:rPr lang="zh-TW" altLang="zh-TW" sz="1200" kern="1200" dirty="0">
                    <a:solidFill>
                      <a:schemeClr val="tx1"/>
                    </a:solidFill>
                    <a:effectLst/>
                    <a:latin typeface="+mn-lt"/>
                    <a:ea typeface="+mn-ea"/>
                    <a:cs typeface="+mn-cs"/>
                  </a:rPr>
                  <a:t>表現出重要的特徵並且知道應該要注意的 </a:t>
                </a:r>
                <a:r>
                  <a:rPr lang="en-US" altLang="zh-TW" sz="1200" kern="1200" dirty="0">
                    <a:solidFill>
                      <a:schemeClr val="tx1"/>
                    </a:solidFill>
                    <a:effectLst/>
                    <a:latin typeface="+mn-lt"/>
                    <a:ea typeface="+mn-ea"/>
                    <a:cs typeface="+mn-cs"/>
                  </a:rPr>
                  <a:t>channel</a:t>
                </a:r>
                <a:r>
                  <a:rPr lang="zh-TW" altLang="zh-TW" sz="1200" kern="1200" dirty="0">
                    <a:solidFill>
                      <a:schemeClr val="tx1"/>
                    </a:solidFill>
                    <a:effectLst/>
                    <a:latin typeface="+mn-lt"/>
                    <a:ea typeface="+mn-ea"/>
                    <a:cs typeface="+mn-cs"/>
                  </a:rPr>
                  <a:t>。這個 </a:t>
                </a:r>
                <a:r>
                  <a:rPr lang="en-US" altLang="zh-TW" sz="1200" kern="1200" dirty="0">
                    <a:solidFill>
                      <a:schemeClr val="tx1"/>
                    </a:solidFill>
                    <a:effectLst/>
                    <a:latin typeface="+mn-lt"/>
                    <a:ea typeface="+mn-ea"/>
                    <a:cs typeface="+mn-cs"/>
                  </a:rPr>
                  <a:t>Split Attention block </a:t>
                </a:r>
                <a:r>
                  <a:rPr lang="zh-TW" altLang="zh-TW" sz="1200" kern="1200" dirty="0">
                    <a:solidFill>
                      <a:schemeClr val="tx1"/>
                    </a:solidFill>
                    <a:effectLst/>
                    <a:latin typeface="+mn-lt"/>
                    <a:ea typeface="+mn-ea"/>
                    <a:cs typeface="+mn-cs"/>
                  </a:rPr>
                  <a:t>和 </a:t>
                </a:r>
                <a:r>
                  <a:rPr lang="en-US" altLang="zh-TW" sz="1200" kern="1200" dirty="0" err="1">
                    <a:solidFill>
                      <a:schemeClr val="tx1"/>
                    </a:solidFill>
                    <a:effectLst/>
                    <a:latin typeface="+mn-lt"/>
                    <a:ea typeface="+mn-ea"/>
                    <a:cs typeface="+mn-cs"/>
                  </a:rPr>
                  <a:t>SENet</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的 </a:t>
                </a:r>
                <a:r>
                  <a:rPr lang="en-US" altLang="zh-TW" sz="1200" kern="1200" dirty="0">
                    <a:solidFill>
                      <a:schemeClr val="tx1"/>
                    </a:solidFill>
                    <a:effectLst/>
                    <a:latin typeface="+mn-lt"/>
                    <a:ea typeface="+mn-ea"/>
                    <a:cs typeface="+mn-cs"/>
                  </a:rPr>
                  <a:t>Split Attention block </a:t>
                </a:r>
                <a:r>
                  <a:rPr lang="zh-TW" altLang="zh-TW" sz="1200" kern="1200" dirty="0">
                    <a:solidFill>
                      <a:schemeClr val="tx1"/>
                    </a:solidFill>
                    <a:effectLst/>
                    <a:latin typeface="+mn-lt"/>
                    <a:ea typeface="+mn-ea"/>
                    <a:cs typeface="+mn-cs"/>
                  </a:rPr>
                  <a:t>相似，差別在 </a:t>
                </a:r>
                <a:r>
                  <a:rPr lang="en-US" altLang="zh-TW" sz="1200" kern="1200" dirty="0" err="1">
                    <a:solidFill>
                      <a:schemeClr val="tx1"/>
                    </a:solidFill>
                    <a:effectLst/>
                    <a:latin typeface="+mn-lt"/>
                    <a:ea typeface="+mn-ea"/>
                    <a:cs typeface="+mn-cs"/>
                  </a:rPr>
                  <a:t>ResNest</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的 </a:t>
                </a:r>
                <a:r>
                  <a:rPr lang="en-US" altLang="zh-TW" sz="1200" kern="1200" dirty="0">
                    <a:solidFill>
                      <a:schemeClr val="tx1"/>
                    </a:solidFill>
                    <a:effectLst/>
                    <a:latin typeface="+mn-lt"/>
                    <a:ea typeface="+mn-ea"/>
                    <a:cs typeface="+mn-cs"/>
                  </a:rPr>
                  <a:t>Split Attention block </a:t>
                </a:r>
                <a:r>
                  <a:rPr lang="zh-TW" altLang="zh-TW" sz="1200" kern="1200" dirty="0">
                    <a:solidFill>
                      <a:schemeClr val="tx1"/>
                    </a:solidFill>
                    <a:effectLst/>
                    <a:latin typeface="+mn-lt"/>
                    <a:ea typeface="+mn-ea"/>
                    <a:cs typeface="+mn-cs"/>
                  </a:rPr>
                  <a:t>的輸入有複數個，</a:t>
                </a:r>
                <a:r>
                  <a:rPr lang="en-US" altLang="zh-TW" sz="1200" kern="1200" dirty="0" err="1">
                    <a:solidFill>
                      <a:schemeClr val="tx1"/>
                    </a:solidFill>
                    <a:effectLst/>
                    <a:latin typeface="+mn-lt"/>
                    <a:ea typeface="+mn-ea"/>
                    <a:cs typeface="+mn-cs"/>
                  </a:rPr>
                  <a:t>SENet</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的 </a:t>
                </a:r>
                <a:r>
                  <a:rPr lang="en-US" altLang="zh-TW" sz="1200" kern="1200" dirty="0">
                    <a:solidFill>
                      <a:schemeClr val="tx1"/>
                    </a:solidFill>
                    <a:effectLst/>
                    <a:latin typeface="+mn-lt"/>
                    <a:ea typeface="+mn-ea"/>
                    <a:cs typeface="+mn-cs"/>
                  </a:rPr>
                  <a:t>Split Attention block </a:t>
                </a:r>
                <a:r>
                  <a:rPr lang="zh-TW" altLang="zh-TW" sz="1200" kern="1200" dirty="0">
                    <a:solidFill>
                      <a:schemeClr val="tx1"/>
                    </a:solidFill>
                    <a:effectLst/>
                    <a:latin typeface="+mn-lt"/>
                    <a:ea typeface="+mn-ea"/>
                    <a:cs typeface="+mn-cs"/>
                  </a:rPr>
                  <a:t>的輸入只有一個，同時因為 </a:t>
                </a:r>
                <a:r>
                  <a:rPr lang="en-US" altLang="zh-TW" sz="1200" kern="1200" dirty="0" err="1">
                    <a:solidFill>
                      <a:schemeClr val="tx1"/>
                    </a:solidFill>
                    <a:effectLst/>
                    <a:latin typeface="+mn-lt"/>
                    <a:ea typeface="+mn-ea"/>
                    <a:cs typeface="+mn-cs"/>
                  </a:rPr>
                  <a:t>ResNeSt</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的 </a:t>
                </a:r>
                <a:r>
                  <a:rPr lang="en-US" altLang="zh-TW" sz="1200" kern="1200" dirty="0">
                    <a:solidFill>
                      <a:schemeClr val="tx1"/>
                    </a:solidFill>
                    <a:effectLst/>
                    <a:latin typeface="+mn-lt"/>
                    <a:ea typeface="+mn-ea"/>
                    <a:cs typeface="+mn-cs"/>
                  </a:rPr>
                  <a:t>block </a:t>
                </a:r>
                <a:r>
                  <a:rPr lang="zh-TW" altLang="zh-TW" sz="1200" kern="1200" dirty="0">
                    <a:solidFill>
                      <a:schemeClr val="tx1"/>
                    </a:solidFill>
                    <a:effectLst/>
                    <a:latin typeface="+mn-lt"/>
                    <a:ea typeface="+mn-ea"/>
                    <a:cs typeface="+mn-cs"/>
                  </a:rPr>
                  <a:t>的輸入有複數個，因此會得出複數個權重用來對每個 </a:t>
                </a:r>
                <a:r>
                  <a:rPr lang="en-US" altLang="zh-TW" sz="1200" kern="1200" dirty="0" smtClean="0">
                    <a:solidFill>
                      <a:schemeClr val="tx1"/>
                    </a:solidFill>
                    <a:effectLst/>
                    <a:latin typeface="+mn-lt"/>
                    <a:ea typeface="+mn-ea"/>
                    <a:cs typeface="+mn-cs"/>
                  </a:rPr>
                  <a:t>Input</a:t>
                </a:r>
                <a:r>
                  <a:rPr lang="zh-TW" altLang="zh-TW" sz="1200" kern="1200" dirty="0" smtClean="0">
                    <a:solidFill>
                      <a:schemeClr val="tx1"/>
                    </a:solidFill>
                    <a:effectLst/>
                    <a:latin typeface="+mn-lt"/>
                    <a:ea typeface="+mn-ea"/>
                    <a:cs typeface="+mn-cs"/>
                  </a:rPr>
                  <a:t>進行相乘。</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另外其實右圖的</a:t>
                </a:r>
                <a:r>
                  <a:rPr lang="en-US" altLang="zh-TW" sz="1200" kern="1200" dirty="0" err="1" smtClean="0">
                    <a:solidFill>
                      <a:schemeClr val="tx1"/>
                    </a:solidFill>
                    <a:effectLst/>
                    <a:latin typeface="+mn-lt"/>
                    <a:ea typeface="+mn-ea"/>
                    <a:cs typeface="+mn-cs"/>
                  </a:rPr>
                  <a:t>ResNeSt</a:t>
                </a:r>
                <a:r>
                  <a:rPr lang="en-US" altLang="zh-TW"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為 </a:t>
                </a:r>
                <a:r>
                  <a:rPr lang="en-US" altLang="zh-TW" sz="1200" kern="1200" dirty="0" smtClean="0">
                    <a:solidFill>
                      <a:schemeClr val="tx1"/>
                    </a:solidFill>
                    <a:effectLst/>
                    <a:latin typeface="+mn-lt"/>
                    <a:ea typeface="+mn-ea"/>
                    <a:cs typeface="+mn-cs"/>
                  </a:rPr>
                  <a:t>Cardinality-major </a:t>
                </a:r>
                <a:r>
                  <a:rPr lang="zh-TW" altLang="zh-TW" sz="1200" kern="1200" dirty="0" smtClean="0">
                    <a:solidFill>
                      <a:schemeClr val="tx1"/>
                    </a:solidFill>
                    <a:effectLst/>
                    <a:latin typeface="+mn-lt"/>
                    <a:ea typeface="+mn-ea"/>
                    <a:cs typeface="+mn-cs"/>
                  </a:rPr>
                  <a:t>的架構，這種架構</a:t>
                </a:r>
                <a:r>
                  <a:rPr lang="zh-TW" altLang="en-US" sz="1200" kern="1200" dirty="0" smtClean="0">
                    <a:solidFill>
                      <a:schemeClr val="tx1"/>
                    </a:solidFill>
                    <a:effectLst/>
                    <a:latin typeface="+mn-lt"/>
                    <a:ea typeface="+mn-ea"/>
                    <a:cs typeface="+mn-cs"/>
                  </a:rPr>
                  <a:t>是作者在論文中用來解釋</a:t>
                </a:r>
                <a:r>
                  <a:rPr lang="zh-TW" altLang="zh-TW" sz="1200" kern="1200" dirty="0" smtClean="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Split-Attention </a:t>
                </a:r>
                <a:r>
                  <a:rPr lang="en-US" altLang="zh-TW" sz="1200" kern="1200" dirty="0" smtClean="0">
                    <a:solidFill>
                      <a:schemeClr val="tx1"/>
                    </a:solidFill>
                    <a:effectLst/>
                    <a:latin typeface="+mn-lt"/>
                    <a:ea typeface="+mn-ea"/>
                    <a:cs typeface="+mn-cs"/>
                  </a:rPr>
                  <a:t>block</a:t>
                </a:r>
                <a:r>
                  <a:rPr lang="zh-TW" altLang="en-US" sz="1200" kern="1200" dirty="0" smtClean="0">
                    <a:solidFill>
                      <a:schemeClr val="tx1"/>
                    </a:solidFill>
                    <a:effectLst/>
                    <a:latin typeface="+mn-lt"/>
                    <a:ea typeface="+mn-ea"/>
                    <a:cs typeface="+mn-cs"/>
                  </a:rPr>
                  <a:t>的功用時繪製的架構圖</a:t>
                </a:r>
                <a:r>
                  <a:rPr lang="zh-TW" altLang="zh-TW" sz="1200" kern="1200" dirty="0" smtClean="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但是並不是作者在實做程式時使用的架構。作者實際上是以 </a:t>
                </a:r>
                <a:r>
                  <a:rPr lang="en-US" altLang="zh-TW" sz="1200" kern="1200" dirty="0">
                    <a:solidFill>
                      <a:schemeClr val="tx1"/>
                    </a:solidFill>
                    <a:effectLst/>
                    <a:latin typeface="+mn-lt"/>
                    <a:ea typeface="+mn-ea"/>
                    <a:cs typeface="+mn-cs"/>
                  </a:rPr>
                  <a:t>Radix-major </a:t>
                </a:r>
                <a:r>
                  <a:rPr lang="zh-TW" altLang="zh-TW" sz="1200" kern="1200" dirty="0">
                    <a:solidFill>
                      <a:schemeClr val="tx1"/>
                    </a:solidFill>
                    <a:effectLst/>
                    <a:latin typeface="+mn-lt"/>
                    <a:ea typeface="+mn-ea"/>
                    <a:cs typeface="+mn-cs"/>
                  </a:rPr>
                  <a:t>的</a:t>
                </a:r>
                <a:r>
                  <a:rPr lang="zh-TW" altLang="zh-TW" sz="1200" kern="1200" dirty="0" smtClean="0">
                    <a:solidFill>
                      <a:schemeClr val="tx1"/>
                    </a:solidFill>
                    <a:effectLst/>
                    <a:latin typeface="+mn-lt"/>
                    <a:ea typeface="+mn-ea"/>
                    <a:cs typeface="+mn-cs"/>
                  </a:rPr>
                  <a:t>架構的</a:t>
                </a:r>
                <a:r>
                  <a:rPr lang="zh-TW" altLang="zh-TW" sz="1200" kern="1200" dirty="0">
                    <a:solidFill>
                      <a:schemeClr val="tx1"/>
                    </a:solidFill>
                    <a:effectLst/>
                    <a:latin typeface="+mn-lt"/>
                    <a:ea typeface="+mn-ea"/>
                    <a:cs typeface="+mn-cs"/>
                  </a:rPr>
                  <a:t>方式實做的，這種架構和 </a:t>
                </a:r>
                <a:r>
                  <a:rPr lang="en-US" altLang="zh-TW" sz="1200" kern="1200" dirty="0">
                    <a:solidFill>
                      <a:schemeClr val="tx1"/>
                    </a:solidFill>
                    <a:effectLst/>
                    <a:latin typeface="+mn-lt"/>
                    <a:ea typeface="+mn-ea"/>
                    <a:cs typeface="+mn-cs"/>
                  </a:rPr>
                  <a:t>Cardinality-major </a:t>
                </a:r>
                <a:r>
                  <a:rPr lang="zh-TW" altLang="zh-TW" sz="1200" kern="1200" dirty="0">
                    <a:solidFill>
                      <a:schemeClr val="tx1"/>
                    </a:solidFill>
                    <a:effectLst/>
                    <a:latin typeface="+mn-lt"/>
                    <a:ea typeface="+mn-ea"/>
                    <a:cs typeface="+mn-cs"/>
                  </a:rPr>
                  <a:t>的架構出的結果完全一樣，但是比較容易模組化和加速。</a:t>
                </a:r>
              </a:p>
              <a:p>
                <a:r>
                  <a:rPr lang="zh-TW" altLang="zh-TW" sz="1200" kern="1200" dirty="0" smtClean="0">
                    <a:solidFill>
                      <a:schemeClr val="tx1"/>
                    </a:solidFill>
                    <a:effectLst/>
                    <a:latin typeface="+mn-lt"/>
                    <a:ea typeface="+mn-ea"/>
                    <a:cs typeface="+mn-cs"/>
                  </a:rPr>
                  <a:t>圖</a:t>
                </a:r>
                <a:r>
                  <a:rPr lang="zh-TW" altLang="zh-TW" sz="1200" kern="1200" dirty="0">
                    <a:solidFill>
                      <a:schemeClr val="tx1"/>
                    </a:solidFill>
                    <a:effectLst/>
                    <a:latin typeface="+mn-lt"/>
                    <a:ea typeface="+mn-ea"/>
                    <a:cs typeface="+mn-cs"/>
                  </a:rPr>
                  <a:t>中一樣把輸入分成 </a:t>
                </a:r>
                <a:r>
                  <a:rPr lang="en-US" altLang="zh-TW" sz="1200" i="1" kern="1200" dirty="0">
                    <a:solidFill>
                      <a:schemeClr val="tx1"/>
                    </a:solidFill>
                    <a:effectLst/>
                    <a:latin typeface="+mn-lt"/>
                    <a:ea typeface="+mn-ea"/>
                    <a:cs typeface="+mn-cs"/>
                  </a:rPr>
                  <a:t>r</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個 </a:t>
                </a:r>
                <a:r>
                  <a:rPr lang="en-US" altLang="zh-TW" sz="1200" kern="1200" dirty="0">
                    <a:solidFill>
                      <a:schemeClr val="tx1"/>
                    </a:solidFill>
                    <a:effectLst/>
                    <a:latin typeface="+mn-lt"/>
                    <a:ea typeface="+mn-ea"/>
                    <a:cs typeface="+mn-cs"/>
                  </a:rPr>
                  <a:t>Split </a:t>
                </a:r>
                <a:r>
                  <a:rPr lang="zh-TW" altLang="zh-TW" sz="1200" kern="1200" dirty="0">
                    <a:solidFill>
                      <a:schemeClr val="tx1"/>
                    </a:solidFill>
                    <a:effectLst/>
                    <a:latin typeface="+mn-lt"/>
                    <a:ea typeface="+mn-ea"/>
                    <a:cs typeface="+mn-cs"/>
                  </a:rPr>
                  <a:t>和 </a:t>
                </a:r>
                <a:r>
                  <a:rPr lang="en-US" altLang="zh-TW" sz="1200" i="1" kern="1200" dirty="0">
                    <a:solidFill>
                      <a:schemeClr val="tx1"/>
                    </a:solidFill>
                    <a:effectLst/>
                    <a:latin typeface="+mn-lt"/>
                    <a:ea typeface="+mn-ea"/>
                    <a:cs typeface="+mn-cs"/>
                  </a:rPr>
                  <a:t>k</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個</a:t>
                </a:r>
                <a:r>
                  <a:rPr lang="en-US" altLang="zh-TW" sz="1200" kern="1200" dirty="0">
                    <a:solidFill>
                      <a:schemeClr val="tx1"/>
                    </a:solidFill>
                    <a:effectLst/>
                    <a:latin typeface="+mn-lt"/>
                    <a:ea typeface="+mn-ea"/>
                    <a:cs typeface="+mn-cs"/>
                  </a:rPr>
                  <a:t> Cardinal</a:t>
                </a:r>
                <a:r>
                  <a:rPr lang="zh-TW" altLang="zh-TW" sz="1200" kern="1200" dirty="0">
                    <a:solidFill>
                      <a:schemeClr val="tx1"/>
                    </a:solidFill>
                    <a:effectLst/>
                    <a:latin typeface="+mn-lt"/>
                    <a:ea typeface="+mn-ea"/>
                    <a:cs typeface="+mn-cs"/>
                  </a:rPr>
                  <a:t>，只是這裡是將每個 </a:t>
                </a:r>
                <a:r>
                  <a:rPr lang="en-US" altLang="zh-TW" sz="1200" kern="1200" dirty="0">
                    <a:solidFill>
                      <a:schemeClr val="tx1"/>
                    </a:solidFill>
                    <a:effectLst/>
                    <a:latin typeface="+mn-lt"/>
                    <a:ea typeface="+mn-ea"/>
                    <a:cs typeface="+mn-cs"/>
                  </a:rPr>
                  <a:t>Split </a:t>
                </a:r>
                <a:r>
                  <a:rPr lang="zh-TW" altLang="zh-TW" sz="1200" kern="1200" dirty="0">
                    <a:solidFill>
                      <a:schemeClr val="tx1"/>
                    </a:solidFill>
                    <a:effectLst/>
                    <a:latin typeface="+mn-lt"/>
                    <a:ea typeface="+mn-ea"/>
                    <a:cs typeface="+mn-cs"/>
                  </a:rPr>
                  <a:t>在拆分成數個 </a:t>
                </a:r>
                <a:r>
                  <a:rPr lang="en-US" altLang="zh-TW" sz="1200" kern="1200" dirty="0">
                    <a:solidFill>
                      <a:schemeClr val="tx1"/>
                    </a:solidFill>
                    <a:effectLst/>
                    <a:latin typeface="+mn-lt"/>
                    <a:ea typeface="+mn-ea"/>
                    <a:cs typeface="+mn-cs"/>
                  </a:rPr>
                  <a:t>Cardinal</a:t>
                </a:r>
                <a:r>
                  <a:rPr lang="zh-TW" altLang="zh-TW" sz="1200" kern="1200" dirty="0">
                    <a:solidFill>
                      <a:schemeClr val="tx1"/>
                    </a:solidFill>
                    <a:effectLst/>
                    <a:latin typeface="+mn-lt"/>
                    <a:ea typeface="+mn-ea"/>
                    <a:cs typeface="+mn-cs"/>
                  </a:rPr>
                  <a:t>，接著把所有 </a:t>
                </a:r>
                <a:r>
                  <a:rPr lang="en-US" altLang="zh-TW" sz="1200" kern="1200" dirty="0">
                    <a:solidFill>
                      <a:schemeClr val="tx1"/>
                    </a:solidFill>
                    <a:effectLst/>
                    <a:latin typeface="+mn-lt"/>
                    <a:ea typeface="+mn-ea"/>
                    <a:cs typeface="+mn-cs"/>
                  </a:rPr>
                  <a:t>Cardinal </a:t>
                </a:r>
                <a:r>
                  <a:rPr lang="zh-TW" altLang="zh-TW" sz="1200" kern="1200" dirty="0">
                    <a:solidFill>
                      <a:schemeClr val="tx1"/>
                    </a:solidFill>
                    <a:effectLst/>
                    <a:latin typeface="+mn-lt"/>
                    <a:ea typeface="+mn-ea"/>
                    <a:cs typeface="+mn-cs"/>
                  </a:rPr>
                  <a:t>裡的 </a:t>
                </a:r>
                <a:r>
                  <a:rPr lang="en-US" altLang="zh-TW" sz="1200" i="0" kern="1200">
                    <a:solidFill>
                      <a:schemeClr val="tx1"/>
                    </a:solidFill>
                    <a:effectLst/>
                    <a:latin typeface="+mn-lt"/>
                    <a:ea typeface="+mn-ea"/>
                    <a:cs typeface="+mn-cs"/>
                  </a:rPr>
                  <a:t>1×1</a:t>
                </a:r>
                <a:r>
                  <a:rPr lang="en-US" altLang="zh-TW" sz="1200" kern="1200" dirty="0">
                    <a:solidFill>
                      <a:schemeClr val="tx1"/>
                    </a:solidFill>
                    <a:effectLst/>
                    <a:latin typeface="+mn-lt"/>
                    <a:ea typeface="+mn-ea"/>
                    <a:cs typeface="+mn-cs"/>
                  </a:rPr>
                  <a:t>, channel = </a:t>
                </a:r>
                <a:r>
                  <a:rPr lang="en-US" altLang="zh-TW" sz="1200" i="0" kern="1200">
                    <a:solidFill>
                      <a:schemeClr val="tx1"/>
                    </a:solidFill>
                    <a:effectLst/>
                    <a:latin typeface="+mn-lt"/>
                    <a:ea typeface="+mn-ea"/>
                    <a:cs typeface="+mn-cs"/>
                  </a:rPr>
                  <a:t>c′÷k÷r</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數量的 </a:t>
                </a:r>
                <a:r>
                  <a:rPr lang="en-US" altLang="zh-TW" sz="1200" kern="1200" dirty="0" err="1">
                    <a:solidFill>
                      <a:schemeClr val="tx1"/>
                    </a:solidFill>
                    <a:effectLst/>
                    <a:latin typeface="+mn-lt"/>
                    <a:ea typeface="+mn-ea"/>
                    <a:cs typeface="+mn-cs"/>
                  </a:rPr>
                  <a:t>conv</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統一成一個 </a:t>
                </a:r>
                <a:r>
                  <a:rPr lang="en-US" altLang="zh-TW" sz="1200" i="0" kern="1200">
                    <a:solidFill>
                      <a:schemeClr val="tx1"/>
                    </a:solidFill>
                    <a:effectLst/>
                    <a:latin typeface="+mn-lt"/>
                    <a:ea typeface="+mn-ea"/>
                    <a:cs typeface="+mn-cs"/>
                  </a:rPr>
                  <a:t>1×1</a:t>
                </a:r>
                <a:r>
                  <a:rPr lang="en-US" altLang="zh-TW" sz="1200" kern="1200" dirty="0">
                    <a:solidFill>
                      <a:schemeClr val="tx1"/>
                    </a:solidFill>
                    <a:effectLst/>
                    <a:latin typeface="+mn-lt"/>
                    <a:ea typeface="+mn-ea"/>
                    <a:cs typeface="+mn-cs"/>
                  </a:rPr>
                  <a:t>, channel = </a:t>
                </a:r>
                <a:r>
                  <a:rPr lang="en-US" altLang="zh-TW" sz="1200" i="0" kern="1200">
                    <a:solidFill>
                      <a:schemeClr val="tx1"/>
                    </a:solidFill>
                    <a:effectLst/>
                    <a:latin typeface="+mn-lt"/>
                    <a:ea typeface="+mn-ea"/>
                    <a:cs typeface="+mn-cs"/>
                  </a:rPr>
                  <a:t>c</a:t>
                </a:r>
                <a:r>
                  <a:rPr lang="zh-TW" altLang="zh-TW" sz="1200" i="0" kern="1200">
                    <a:solidFill>
                      <a:schemeClr val="tx1"/>
                    </a:solidFill>
                    <a:effectLst/>
                    <a:latin typeface="+mn-lt"/>
                    <a:ea typeface="+mn-ea"/>
                    <a:cs typeface="+mn-cs"/>
                  </a:rPr>
                  <a:t>^</a:t>
                </a:r>
                <a:r>
                  <a:rPr lang="en-US" altLang="zh-TW" sz="1200" i="0" kern="120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 (prime) </a:t>
                </a:r>
                <a:r>
                  <a:rPr lang="zh-TW" altLang="zh-TW" sz="1200" kern="1200" dirty="0">
                    <a:solidFill>
                      <a:schemeClr val="tx1"/>
                    </a:solidFill>
                    <a:effectLst/>
                    <a:latin typeface="+mn-lt"/>
                    <a:ea typeface="+mn-ea"/>
                    <a:cs typeface="+mn-cs"/>
                  </a:rPr>
                  <a:t>的層，這種作法比起一次做 </a:t>
                </a:r>
                <a:r>
                  <a:rPr lang="en-US" altLang="zh-TW" sz="1200" i="0" kern="1200">
                    <a:solidFill>
                      <a:schemeClr val="tx1"/>
                    </a:solidFill>
                    <a:effectLst/>
                    <a:latin typeface="+mn-lt"/>
                    <a:ea typeface="+mn-ea"/>
                    <a:cs typeface="+mn-cs"/>
                  </a:rPr>
                  <a:t>r×k</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個 </a:t>
                </a:r>
                <a:r>
                  <a:rPr lang="en-US" altLang="zh-TW" sz="1200" i="0" kern="1200">
                    <a:solidFill>
                      <a:schemeClr val="tx1"/>
                    </a:solidFill>
                    <a:effectLst/>
                    <a:latin typeface="+mn-lt"/>
                    <a:ea typeface="+mn-ea"/>
                    <a:cs typeface="+mn-cs"/>
                  </a:rPr>
                  <a:t>1×1</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conv</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快上許多，並且輸出結果是一樣的。接著到了下一層 </a:t>
                </a:r>
                <a:r>
                  <a:rPr lang="en-US" altLang="zh-TW" sz="1200" i="0" kern="1200">
                    <a:solidFill>
                      <a:schemeClr val="tx1"/>
                    </a:solidFill>
                    <a:effectLst/>
                    <a:latin typeface="+mn-lt"/>
                    <a:ea typeface="+mn-ea"/>
                    <a:cs typeface="+mn-cs"/>
                  </a:rPr>
                  <a:t>3×3</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conv</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時在每個 </a:t>
                </a:r>
                <a:r>
                  <a:rPr lang="en-US" altLang="zh-TW" sz="1200" kern="1200" dirty="0">
                    <a:solidFill>
                      <a:schemeClr val="tx1"/>
                    </a:solidFill>
                    <a:effectLst/>
                    <a:latin typeface="+mn-lt"/>
                    <a:ea typeface="+mn-ea"/>
                    <a:cs typeface="+mn-cs"/>
                  </a:rPr>
                  <a:t>Split </a:t>
                </a:r>
                <a:r>
                  <a:rPr lang="zh-TW" altLang="zh-TW" sz="1200" kern="1200" dirty="0">
                    <a:solidFill>
                      <a:schemeClr val="tx1"/>
                    </a:solidFill>
                    <a:effectLst/>
                    <a:latin typeface="+mn-lt"/>
                    <a:ea typeface="+mn-ea"/>
                    <a:cs typeface="+mn-cs"/>
                  </a:rPr>
                  <a:t>裡將 </a:t>
                </a:r>
                <a:r>
                  <a:rPr lang="en-US" altLang="zh-TW" sz="1200" kern="1200" dirty="0">
                    <a:solidFill>
                      <a:schemeClr val="tx1"/>
                    </a:solidFill>
                    <a:effectLst/>
                    <a:latin typeface="+mn-lt"/>
                    <a:ea typeface="+mn-ea"/>
                    <a:cs typeface="+mn-cs"/>
                  </a:rPr>
                  <a:t>channel</a:t>
                </a:r>
                <a:r>
                  <a:rPr lang="zh-TW" altLang="zh-TW" sz="1200" kern="1200" dirty="0">
                    <a:solidFill>
                      <a:schemeClr val="tx1"/>
                    </a:solidFill>
                    <a:effectLst/>
                    <a:latin typeface="+mn-lt"/>
                    <a:ea typeface="+mn-ea"/>
                    <a:cs typeface="+mn-cs"/>
                  </a:rPr>
                  <a:t>分為 </a:t>
                </a:r>
                <a:r>
                  <a:rPr lang="en-US" altLang="zh-TW" sz="1200" i="0" kern="1200">
                    <a:solidFill>
                      <a:schemeClr val="tx1"/>
                    </a:solidFill>
                    <a:effectLst/>
                    <a:latin typeface="+mn-lt"/>
                    <a:ea typeface="+mn-ea"/>
                    <a:cs typeface="+mn-cs"/>
                  </a:rPr>
                  <a:t>c÷k</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個進行卷積，只是這邊不是單純一次做 </a:t>
                </a:r>
                <a:r>
                  <a:rPr lang="en-US" altLang="zh-TW" sz="1200" i="1" kern="1200" dirty="0">
                    <a:solidFill>
                      <a:schemeClr val="tx1"/>
                    </a:solidFill>
                    <a:effectLst/>
                    <a:latin typeface="+mn-lt"/>
                    <a:ea typeface="+mn-ea"/>
                    <a:cs typeface="+mn-cs"/>
                  </a:rPr>
                  <a:t>k </a:t>
                </a:r>
                <a:r>
                  <a:rPr lang="zh-TW" altLang="zh-TW" sz="1200" kern="1200" dirty="0">
                    <a:solidFill>
                      <a:schemeClr val="tx1"/>
                    </a:solidFill>
                    <a:effectLst/>
                    <a:latin typeface="+mn-lt"/>
                    <a:ea typeface="+mn-ea"/>
                    <a:cs typeface="+mn-cs"/>
                  </a:rPr>
                  <a:t>個 </a:t>
                </a:r>
                <a:r>
                  <a:rPr lang="en-US" altLang="zh-TW" sz="1200" i="0" kern="1200">
                    <a:solidFill>
                      <a:schemeClr val="tx1"/>
                    </a:solidFill>
                    <a:effectLst/>
                    <a:latin typeface="+mn-lt"/>
                    <a:ea typeface="+mn-ea"/>
                    <a:cs typeface="+mn-cs"/>
                  </a:rPr>
                  <a:t>3×3</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卷積，而是使用 </a:t>
                </a:r>
                <a:r>
                  <a:rPr lang="en-US" altLang="zh-TW" sz="1200" kern="1200" dirty="0">
                    <a:solidFill>
                      <a:schemeClr val="tx1"/>
                    </a:solidFill>
                    <a:effectLst/>
                    <a:latin typeface="+mn-lt"/>
                    <a:ea typeface="+mn-ea"/>
                    <a:cs typeface="+mn-cs"/>
                  </a:rPr>
                  <a:t>group convolution </a:t>
                </a:r>
                <a:r>
                  <a:rPr lang="zh-TW" altLang="zh-TW" sz="1200" kern="1200" dirty="0">
                    <a:solidFill>
                      <a:schemeClr val="tx1"/>
                    </a:solidFill>
                    <a:effectLst/>
                    <a:latin typeface="+mn-lt"/>
                    <a:ea typeface="+mn-ea"/>
                    <a:cs typeface="+mn-cs"/>
                  </a:rPr>
                  <a:t>來做，這樣也比普通的卷積快上許多。之後在將 </a:t>
                </a:r>
                <a:r>
                  <a:rPr lang="en-US" altLang="zh-TW" sz="1200" kern="1200" dirty="0">
                    <a:solidFill>
                      <a:schemeClr val="tx1"/>
                    </a:solidFill>
                    <a:effectLst/>
                    <a:latin typeface="+mn-lt"/>
                    <a:ea typeface="+mn-ea"/>
                    <a:cs typeface="+mn-cs"/>
                  </a:rPr>
                  <a:t>Split </a:t>
                </a:r>
                <a:r>
                  <a:rPr lang="zh-TW" altLang="zh-TW" sz="1200" kern="1200" dirty="0">
                    <a:solidFill>
                      <a:schemeClr val="tx1"/>
                    </a:solidFill>
                    <a:effectLst/>
                    <a:latin typeface="+mn-lt"/>
                    <a:ea typeface="+mn-ea"/>
                    <a:cs typeface="+mn-cs"/>
                  </a:rPr>
                  <a:t>內所有的 </a:t>
                </a:r>
                <a:r>
                  <a:rPr lang="en-US" altLang="zh-TW" sz="1200" kern="1200" dirty="0">
                    <a:solidFill>
                      <a:schemeClr val="tx1"/>
                    </a:solidFill>
                    <a:effectLst/>
                    <a:latin typeface="+mn-lt"/>
                    <a:ea typeface="+mn-ea"/>
                    <a:cs typeface="+mn-cs"/>
                  </a:rPr>
                  <a:t>Cardinal </a:t>
                </a:r>
                <a:r>
                  <a:rPr lang="zh-TW" altLang="zh-TW" sz="1200" kern="1200" dirty="0">
                    <a:solidFill>
                      <a:schemeClr val="tx1"/>
                    </a:solidFill>
                    <a:effectLst/>
                    <a:latin typeface="+mn-lt"/>
                    <a:ea typeface="+mn-ea"/>
                    <a:cs typeface="+mn-cs"/>
                  </a:rPr>
                  <a:t>的輸出結果疊加在一起將 </a:t>
                </a:r>
                <a:r>
                  <a:rPr lang="en-US" altLang="zh-TW" sz="1200" kern="1200" dirty="0">
                    <a:solidFill>
                      <a:schemeClr val="tx1"/>
                    </a:solidFill>
                    <a:effectLst/>
                    <a:latin typeface="+mn-lt"/>
                    <a:ea typeface="+mn-ea"/>
                    <a:cs typeface="+mn-cs"/>
                  </a:rPr>
                  <a:t>channel </a:t>
                </a:r>
                <a:r>
                  <a:rPr lang="zh-TW" altLang="zh-TW" sz="1200" kern="1200" dirty="0">
                    <a:solidFill>
                      <a:schemeClr val="tx1"/>
                    </a:solidFill>
                    <a:effectLst/>
                    <a:latin typeface="+mn-lt"/>
                    <a:ea typeface="+mn-ea"/>
                    <a:cs typeface="+mn-cs"/>
                  </a:rPr>
                  <a:t>還原回 </a:t>
                </a:r>
                <a:r>
                  <a:rPr lang="en-US" altLang="zh-TW" sz="1200" i="0" kern="1200">
                    <a:solidFill>
                      <a:schemeClr val="tx1"/>
                    </a:solidFill>
                    <a:effectLst/>
                    <a:latin typeface="+mn-lt"/>
                    <a:ea typeface="+mn-ea"/>
                    <a:cs typeface="+mn-cs"/>
                  </a:rPr>
                  <a:t>c</a:t>
                </a:r>
                <a:r>
                  <a:rPr lang="zh-TW" altLang="zh-TW" sz="1200" i="0" kern="1200">
                    <a:solidFill>
                      <a:schemeClr val="tx1"/>
                    </a:solidFill>
                    <a:effectLst/>
                    <a:latin typeface="+mn-lt"/>
                    <a:ea typeface="+mn-ea"/>
                    <a:cs typeface="+mn-cs"/>
                  </a:rPr>
                  <a:t>^</a:t>
                </a:r>
                <a:r>
                  <a:rPr lang="en-US" altLang="zh-TW" sz="1200" i="0" kern="120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送出。各個 </a:t>
                </a:r>
                <a:r>
                  <a:rPr lang="en-US" altLang="zh-TW" sz="1200" kern="1200" dirty="0">
                    <a:solidFill>
                      <a:schemeClr val="tx1"/>
                    </a:solidFill>
                    <a:effectLst/>
                    <a:latin typeface="+mn-lt"/>
                    <a:ea typeface="+mn-ea"/>
                    <a:cs typeface="+mn-cs"/>
                  </a:rPr>
                  <a:t>Split </a:t>
                </a:r>
                <a:r>
                  <a:rPr lang="zh-TW" altLang="zh-TW" sz="1200" kern="1200" dirty="0">
                    <a:solidFill>
                      <a:schemeClr val="tx1"/>
                    </a:solidFill>
                    <a:effectLst/>
                    <a:latin typeface="+mn-lt"/>
                    <a:ea typeface="+mn-ea"/>
                    <a:cs typeface="+mn-cs"/>
                  </a:rPr>
                  <a:t>輸出的特徵圖會經過一次相加讓特徵圖的空間維度融合然後送進 </a:t>
                </a:r>
                <a:r>
                  <a:rPr lang="en-US" altLang="zh-TW" sz="1200" kern="1200" dirty="0">
                    <a:solidFill>
                      <a:schemeClr val="tx1"/>
                    </a:solidFill>
                    <a:effectLst/>
                    <a:latin typeface="+mn-lt"/>
                    <a:ea typeface="+mn-ea"/>
                    <a:cs typeface="+mn-cs"/>
                  </a:rPr>
                  <a:t>Split Attention block</a:t>
                </a:r>
                <a:r>
                  <a:rPr lang="zh-TW" altLang="zh-TW" sz="1200" kern="1200" dirty="0">
                    <a:solidFill>
                      <a:schemeClr val="tx1"/>
                    </a:solidFill>
                    <a:effectLst/>
                    <a:latin typeface="+mn-lt"/>
                    <a:ea typeface="+mn-ea"/>
                    <a:cs typeface="+mn-cs"/>
                  </a:rPr>
                  <a:t>，在 </a:t>
                </a:r>
                <a:r>
                  <a:rPr lang="en-US" altLang="zh-TW" sz="1200" kern="1200" dirty="0">
                    <a:solidFill>
                      <a:schemeClr val="tx1"/>
                    </a:solidFill>
                    <a:effectLst/>
                    <a:latin typeface="+mn-lt"/>
                    <a:ea typeface="+mn-ea"/>
                    <a:cs typeface="+mn-cs"/>
                  </a:rPr>
                  <a:t>block </a:t>
                </a:r>
                <a:r>
                  <a:rPr lang="zh-TW" altLang="zh-TW" sz="1200" kern="1200" dirty="0">
                    <a:solidFill>
                      <a:schemeClr val="tx1"/>
                    </a:solidFill>
                    <a:effectLst/>
                    <a:latin typeface="+mn-lt"/>
                    <a:ea typeface="+mn-ea"/>
                    <a:cs typeface="+mn-cs"/>
                  </a:rPr>
                  <a:t>的全連接層部份會分成</a:t>
                </a:r>
                <a:r>
                  <a:rPr lang="en-US" altLang="zh-TW" sz="1200" i="1" kern="1200" dirty="0">
                    <a:solidFill>
                      <a:schemeClr val="tx1"/>
                    </a:solidFill>
                    <a:effectLst/>
                    <a:latin typeface="+mn-lt"/>
                    <a:ea typeface="+mn-ea"/>
                    <a:cs typeface="+mn-cs"/>
                  </a:rPr>
                  <a:t>k</a:t>
                </a:r>
                <a:r>
                  <a:rPr lang="zh-TW" altLang="zh-TW" sz="1200" kern="1200" dirty="0">
                    <a:solidFill>
                      <a:schemeClr val="tx1"/>
                    </a:solidFill>
                    <a:effectLst/>
                    <a:latin typeface="+mn-lt"/>
                    <a:ea typeface="+mn-ea"/>
                    <a:cs typeface="+mn-cs"/>
                  </a:rPr>
                  <a:t>個 </a:t>
                </a:r>
                <a:r>
                  <a:rPr lang="en-US" altLang="zh-TW" sz="1200" kern="1200" dirty="0">
                    <a:solidFill>
                      <a:schemeClr val="tx1"/>
                    </a:solidFill>
                    <a:effectLst/>
                    <a:latin typeface="+mn-lt"/>
                    <a:ea typeface="+mn-ea"/>
                    <a:cs typeface="+mn-cs"/>
                  </a:rPr>
                  <a:t>group </a:t>
                </a:r>
                <a:r>
                  <a:rPr lang="zh-TW" altLang="zh-TW" sz="1200" kern="1200" dirty="0">
                    <a:solidFill>
                      <a:schemeClr val="tx1"/>
                    </a:solidFill>
                    <a:effectLst/>
                    <a:latin typeface="+mn-lt"/>
                    <a:ea typeface="+mn-ea"/>
                    <a:cs typeface="+mn-cs"/>
                  </a:rPr>
                  <a:t>來做，因為需要得出 </a:t>
                </a:r>
                <a:r>
                  <a:rPr lang="en-US" altLang="zh-TW" sz="1200" i="1" kern="1200" dirty="0">
                    <a:solidFill>
                      <a:schemeClr val="tx1"/>
                    </a:solidFill>
                    <a:effectLst/>
                    <a:latin typeface="+mn-lt"/>
                    <a:ea typeface="+mn-ea"/>
                    <a:cs typeface="+mn-cs"/>
                  </a:rPr>
                  <a:t>k </a:t>
                </a:r>
                <a:r>
                  <a:rPr lang="zh-TW" altLang="zh-TW" sz="1200" kern="1200" dirty="0">
                    <a:solidFill>
                      <a:schemeClr val="tx1"/>
                    </a:solidFill>
                    <a:effectLst/>
                    <a:latin typeface="+mn-lt"/>
                    <a:ea typeface="+mn-ea"/>
                    <a:cs typeface="+mn-cs"/>
                  </a:rPr>
                  <a:t>組權重來對每個 </a:t>
                </a:r>
                <a:r>
                  <a:rPr lang="en-US" altLang="zh-TW" sz="1200" kern="1200" dirty="0">
                    <a:solidFill>
                      <a:schemeClr val="tx1"/>
                    </a:solidFill>
                    <a:effectLst/>
                    <a:latin typeface="+mn-lt"/>
                    <a:ea typeface="+mn-ea"/>
                    <a:cs typeface="+mn-cs"/>
                  </a:rPr>
                  <a:t>Cardinal </a:t>
                </a:r>
                <a:r>
                  <a:rPr lang="zh-TW" altLang="zh-TW" sz="1200" kern="1200" dirty="0">
                    <a:solidFill>
                      <a:schemeClr val="tx1"/>
                    </a:solidFill>
                    <a:effectLst/>
                    <a:latin typeface="+mn-lt"/>
                    <a:ea typeface="+mn-ea"/>
                    <a:cs typeface="+mn-cs"/>
                  </a:rPr>
                  <a:t>中的特徵圖做相乘，最後乘上權重的特徵圖會再經過 </a:t>
                </a:r>
                <a:r>
                  <a:rPr lang="en-US" altLang="zh-TW" sz="1200" i="0" kern="1200">
                    <a:solidFill>
                      <a:schemeClr val="tx1"/>
                    </a:solidFill>
                    <a:effectLst/>
                    <a:latin typeface="+mn-lt"/>
                    <a:ea typeface="+mn-ea"/>
                    <a:cs typeface="+mn-cs"/>
                  </a:rPr>
                  <a:t>1×1</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conv</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將 </a:t>
                </a:r>
                <a:r>
                  <a:rPr lang="en-US" altLang="zh-TW" sz="1200" kern="1200" dirty="0">
                    <a:solidFill>
                      <a:schemeClr val="tx1"/>
                    </a:solidFill>
                    <a:effectLst/>
                    <a:latin typeface="+mn-lt"/>
                    <a:ea typeface="+mn-ea"/>
                    <a:cs typeface="+mn-cs"/>
                  </a:rPr>
                  <a:t>channel </a:t>
                </a:r>
                <a:r>
                  <a:rPr lang="zh-TW" altLang="zh-TW" sz="1200" kern="1200" dirty="0">
                    <a:solidFill>
                      <a:schemeClr val="tx1"/>
                    </a:solidFill>
                    <a:effectLst/>
                    <a:latin typeface="+mn-lt"/>
                    <a:ea typeface="+mn-ea"/>
                    <a:cs typeface="+mn-cs"/>
                  </a:rPr>
                  <a:t>數調整成和 </a:t>
                </a:r>
                <a:r>
                  <a:rPr lang="en-US" altLang="zh-TW" sz="1200" kern="1200" dirty="0">
                    <a:solidFill>
                      <a:schemeClr val="tx1"/>
                    </a:solidFill>
                    <a:effectLst/>
                    <a:latin typeface="+mn-lt"/>
                    <a:ea typeface="+mn-ea"/>
                    <a:cs typeface="+mn-cs"/>
                  </a:rPr>
                  <a:t>Input </a:t>
                </a:r>
                <a:r>
                  <a:rPr lang="zh-TW" altLang="zh-TW" sz="1200" kern="1200" dirty="0">
                    <a:solidFill>
                      <a:schemeClr val="tx1"/>
                    </a:solidFill>
                    <a:effectLst/>
                    <a:latin typeface="+mn-lt"/>
                    <a:ea typeface="+mn-ea"/>
                    <a:cs typeface="+mn-cs"/>
                  </a:rPr>
                  <a:t>相同後和 </a:t>
                </a:r>
                <a:r>
                  <a:rPr lang="en-US" altLang="zh-TW" sz="1200" kern="1200" dirty="0">
                    <a:solidFill>
                      <a:schemeClr val="tx1"/>
                    </a:solidFill>
                    <a:effectLst/>
                    <a:latin typeface="+mn-lt"/>
                    <a:ea typeface="+mn-ea"/>
                    <a:cs typeface="+mn-cs"/>
                  </a:rPr>
                  <a:t>Input </a:t>
                </a:r>
                <a:r>
                  <a:rPr lang="zh-TW" altLang="zh-TW" sz="1200" kern="1200" dirty="0">
                    <a:solidFill>
                      <a:schemeClr val="tx1"/>
                    </a:solidFill>
                    <a:effectLst/>
                    <a:latin typeface="+mn-lt"/>
                    <a:ea typeface="+mn-ea"/>
                    <a:cs typeface="+mn-cs"/>
                  </a:rPr>
                  <a:t>相加完成殘差學習。</a:t>
                </a:r>
                <a:endParaRPr lang="zh-TW" altLang="zh-TW" sz="1200" kern="1200" dirty="0" smtClean="0">
                  <a:solidFill>
                    <a:schemeClr val="tx1"/>
                  </a:solidFill>
                  <a:effectLst/>
                  <a:latin typeface="+mn-lt"/>
                  <a:ea typeface="+mn-ea"/>
                  <a:cs typeface="+mn-cs"/>
                </a:endParaRPr>
              </a:p>
              <a:p>
                <a:pPr hangingPunct="0"/>
                <a:endParaRPr lang="zh-TW" altLang="en-US" dirty="0"/>
              </a:p>
            </p:txBody>
          </p:sp>
        </mc:Fallback>
      </mc:AlternateContent>
      <p:sp>
        <p:nvSpPr>
          <p:cNvPr id="4" name="投影片編號版面配置區 3"/>
          <p:cNvSpPr>
            <a:spLocks noGrp="1"/>
          </p:cNvSpPr>
          <p:nvPr>
            <p:ph type="sldNum" sz="quarter" idx="5"/>
          </p:nvPr>
        </p:nvSpPr>
        <p:spPr/>
        <p:txBody>
          <a:bodyPr/>
          <a:lstStyle/>
          <a:p>
            <a:fld id="{79A3A299-34B2-4F2F-8052-E1DDD19758B7}" type="slidenum">
              <a:rPr lang="zh-TW" altLang="en-US" smtClean="0"/>
              <a:t>25</a:t>
            </a:fld>
            <a:endParaRPr lang="zh-TW" altLang="en-US"/>
          </a:p>
        </p:txBody>
      </p:sp>
    </p:spTree>
    <p:extLst>
      <p:ext uri="{BB962C8B-B14F-4D97-AF65-F5344CB8AC3E}">
        <p14:creationId xmlns:p14="http://schemas.microsoft.com/office/powerpoint/2010/main" val="559696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hangingPunct="0"/>
                <a:endParaRPr lang="zh-TW"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hangingPunct="0"/>
                <a:r>
                  <a:rPr lang="zh-TW" altLang="zh-TW" sz="1200" kern="1200" dirty="0" smtClean="0">
                    <a:solidFill>
                      <a:schemeClr val="tx1"/>
                    </a:solidFill>
                    <a:effectLst/>
                    <a:latin typeface="+mn-lt"/>
                    <a:ea typeface="+mn-ea"/>
                    <a:cs typeface="+mn-cs"/>
                  </a:rPr>
                  <a:t>在偽造影像的部分本研究結果之數據集使用 </a:t>
                </a:r>
                <a:r>
                  <a:rPr lang="en-US" altLang="zh-TW" sz="1200" kern="1200" dirty="0" err="1" smtClean="0">
                    <a:solidFill>
                      <a:schemeClr val="tx1"/>
                    </a:solidFill>
                    <a:effectLst/>
                    <a:latin typeface="+mn-lt"/>
                    <a:ea typeface="+mn-ea"/>
                    <a:cs typeface="+mn-cs"/>
                  </a:rPr>
                  <a:t>CelebA</a:t>
                </a:r>
                <a:r>
                  <a:rPr lang="zh-TW" altLang="zh-TW" sz="1200" kern="1200" dirty="0" smtClean="0">
                    <a:solidFill>
                      <a:schemeClr val="tx1"/>
                    </a:solidFill>
                    <a:effectLst/>
                    <a:latin typeface="+mn-lt"/>
                    <a:ea typeface="+mn-ea"/>
                    <a:cs typeface="+mn-cs"/>
                  </a:rPr>
                  <a:t>。它包含了多樣表情與多元背景，總共有</a:t>
                </a:r>
                <a:r>
                  <a:rPr lang="en-US" altLang="zh-TW" sz="1200" kern="1200" dirty="0" smtClean="0">
                    <a:solidFill>
                      <a:schemeClr val="tx1"/>
                    </a:solidFill>
                    <a:effectLst/>
                    <a:latin typeface="+mn-lt"/>
                    <a:ea typeface="+mn-ea"/>
                    <a:cs typeface="+mn-cs"/>
                  </a:rPr>
                  <a:t> 10,177 </a:t>
                </a:r>
                <a:r>
                  <a:rPr lang="zh-TW" altLang="zh-TW" sz="1200" kern="1200" dirty="0" smtClean="0">
                    <a:solidFill>
                      <a:schemeClr val="tx1"/>
                    </a:solidFill>
                    <a:effectLst/>
                    <a:latin typeface="+mn-lt"/>
                    <a:ea typeface="+mn-ea"/>
                    <a:cs typeface="+mn-cs"/>
                  </a:rPr>
                  <a:t>個身分，總計有</a:t>
                </a:r>
                <a:r>
                  <a:rPr lang="en-US" altLang="zh-TW" sz="1200" kern="1200" dirty="0" smtClean="0">
                    <a:solidFill>
                      <a:schemeClr val="tx1"/>
                    </a:solidFill>
                    <a:effectLst/>
                    <a:latin typeface="+mn-lt"/>
                    <a:ea typeface="+mn-ea"/>
                    <a:cs typeface="+mn-cs"/>
                  </a:rPr>
                  <a:t> 202,599 </a:t>
                </a:r>
                <a:r>
                  <a:rPr lang="zh-TW" altLang="zh-TW" sz="1200" kern="1200" dirty="0" smtClean="0">
                    <a:solidFill>
                      <a:schemeClr val="tx1"/>
                    </a:solidFill>
                    <a:effectLst/>
                    <a:latin typeface="+mn-lt"/>
                    <a:ea typeface="+mn-ea"/>
                    <a:cs typeface="+mn-cs"/>
                  </a:rPr>
                  <a:t>張人臉影像。另外研究中我採用五個最知名的</a:t>
                </a:r>
                <a:r>
                  <a:rPr lang="en-US" altLang="zh-TW" sz="1200" kern="1200" dirty="0" smtClean="0">
                    <a:solidFill>
                      <a:schemeClr val="tx1"/>
                    </a:solidFill>
                    <a:effectLst/>
                    <a:latin typeface="+mn-lt"/>
                    <a:ea typeface="+mn-ea"/>
                    <a:cs typeface="+mn-cs"/>
                  </a:rPr>
                  <a:t> GAN </a:t>
                </a:r>
                <a:r>
                  <a:rPr lang="zh-TW" altLang="zh-TW" sz="1200" kern="1200" dirty="0" smtClean="0">
                    <a:solidFill>
                      <a:schemeClr val="tx1"/>
                    </a:solidFill>
                    <a:effectLst/>
                    <a:latin typeface="+mn-lt"/>
                    <a:ea typeface="+mn-ea"/>
                    <a:cs typeface="+mn-cs"/>
                  </a:rPr>
                  <a:t>來生成相對於</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CelebA</a:t>
                </a:r>
                <a:r>
                  <a:rPr lang="en-US" altLang="zh-TW"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數量的偽造影像，分別為</a:t>
                </a:r>
                <a:r>
                  <a:rPr lang="en-US" altLang="zh-TW" sz="1200" kern="1200" dirty="0" smtClean="0">
                    <a:solidFill>
                      <a:schemeClr val="tx1"/>
                    </a:solidFill>
                    <a:effectLst/>
                    <a:latin typeface="+mn-lt"/>
                    <a:ea typeface="+mn-ea"/>
                    <a:cs typeface="+mn-cs"/>
                  </a:rPr>
                  <a:t>:</a:t>
                </a:r>
              </a:p>
              <a:p>
                <a:pPr hangingPunct="0"/>
                <a:endParaRPr lang="en-US" altLang="zh-TW" sz="1200" kern="1200" dirty="0" smtClean="0">
                  <a:solidFill>
                    <a:schemeClr val="tx1"/>
                  </a:solidFill>
                  <a:effectLst/>
                  <a:latin typeface="+mn-lt"/>
                  <a:ea typeface="+mn-ea"/>
                  <a:cs typeface="+mn-cs"/>
                </a:endParaRPr>
              </a:p>
              <a:p>
                <a:pPr hangingPunct="0"/>
                <a:r>
                  <a:rPr lang="zh-TW" altLang="zh-TW" sz="1200" kern="1200" dirty="0" smtClean="0">
                    <a:solidFill>
                      <a:schemeClr val="tx1"/>
                    </a:solidFill>
                    <a:effectLst/>
                    <a:latin typeface="+mn-lt"/>
                    <a:ea typeface="+mn-ea"/>
                    <a:cs typeface="+mn-cs"/>
                  </a:rPr>
                  <a:t>每個</a:t>
                </a:r>
                <a:r>
                  <a:rPr lang="zh-TW" altLang="zh-TW"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GAN </a:t>
                </a:r>
                <a:r>
                  <a:rPr lang="zh-TW" altLang="zh-TW" sz="1200" kern="1200" dirty="0">
                    <a:solidFill>
                      <a:schemeClr val="tx1"/>
                    </a:solidFill>
                    <a:effectLst/>
                    <a:latin typeface="+mn-lt"/>
                    <a:ea typeface="+mn-ea"/>
                    <a:cs typeface="+mn-cs"/>
                  </a:rPr>
                  <a:t>會生成</a:t>
                </a:r>
                <a:r>
                  <a:rPr lang="en-US" altLang="zh-TW" sz="1200" kern="1200" dirty="0">
                    <a:solidFill>
                      <a:schemeClr val="tx1"/>
                    </a:solidFill>
                    <a:effectLst/>
                    <a:latin typeface="+mn-lt"/>
                    <a:ea typeface="+mn-ea"/>
                    <a:cs typeface="+mn-cs"/>
                  </a:rPr>
                  <a:t> 200,000 </a:t>
                </a:r>
                <a:r>
                  <a:rPr lang="zh-TW" altLang="zh-TW" sz="1200" kern="1200" dirty="0">
                    <a:solidFill>
                      <a:schemeClr val="tx1"/>
                    </a:solidFill>
                    <a:effectLst/>
                    <a:latin typeface="+mn-lt"/>
                    <a:ea typeface="+mn-ea"/>
                    <a:cs typeface="+mn-cs"/>
                  </a:rPr>
                  <a:t>張 </a:t>
                </a:r>
                <a:r>
                  <a:rPr lang="en-US" altLang="zh-TW" sz="1200" i="0" kern="1200">
                    <a:solidFill>
                      <a:schemeClr val="tx1"/>
                    </a:solidFill>
                    <a:effectLst/>
                    <a:latin typeface="+mn-lt"/>
                    <a:ea typeface="+mn-ea"/>
                    <a:cs typeface="+mn-cs"/>
                  </a:rPr>
                  <a:t>64×64</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的偽造影像。在 </a:t>
                </a:r>
                <a:r>
                  <a:rPr lang="en-US" altLang="zh-TW" sz="1200" kern="1200" dirty="0">
                    <a:solidFill>
                      <a:schemeClr val="tx1"/>
                    </a:solidFill>
                    <a:effectLst/>
                    <a:latin typeface="+mn-lt"/>
                    <a:ea typeface="+mn-ea"/>
                    <a:cs typeface="+mn-cs"/>
                  </a:rPr>
                  <a:t>PGGAN</a:t>
                </a:r>
                <a:r>
                  <a:rPr lang="zh-TW" altLang="zh-TW" sz="1200" kern="1200" dirty="0">
                    <a:solidFill>
                      <a:schemeClr val="tx1"/>
                    </a:solidFill>
                    <a:effectLst/>
                    <a:latin typeface="+mn-lt"/>
                    <a:ea typeface="+mn-ea"/>
                    <a:cs typeface="+mn-cs"/>
                  </a:rPr>
                  <a:t>中，我採用作者發佈的最佳模型然後將生成的影像壓縮到相同的解析度，以利進行公平的比較。之後從中隨機選取</a:t>
                </a:r>
                <a:r>
                  <a:rPr lang="en-US" altLang="zh-TW" sz="1200" kern="1200" dirty="0">
                    <a:solidFill>
                      <a:schemeClr val="tx1"/>
                    </a:solidFill>
                    <a:effectLst/>
                    <a:latin typeface="+mn-lt"/>
                    <a:ea typeface="+mn-ea"/>
                    <a:cs typeface="+mn-cs"/>
                  </a:rPr>
                  <a:t> 192,599 </a:t>
                </a:r>
                <a:r>
                  <a:rPr lang="zh-TW" altLang="zh-TW" sz="1200" kern="1200" dirty="0">
                    <a:solidFill>
                      <a:schemeClr val="tx1"/>
                    </a:solidFill>
                    <a:effectLst/>
                    <a:latin typeface="+mn-lt"/>
                    <a:ea typeface="+mn-ea"/>
                    <a:cs typeface="+mn-cs"/>
                  </a:rPr>
                  <a:t>張偽造影像加入訓練集。最後，我有</a:t>
                </a:r>
                <a:r>
                  <a:rPr lang="en-US" altLang="zh-TW" sz="1200" kern="1200" dirty="0">
                    <a:solidFill>
                      <a:schemeClr val="tx1"/>
                    </a:solidFill>
                    <a:effectLst/>
                    <a:latin typeface="+mn-lt"/>
                    <a:ea typeface="+mn-ea"/>
                    <a:cs typeface="+mn-cs"/>
                  </a:rPr>
                  <a:t> 385,198 </a:t>
                </a:r>
                <a:r>
                  <a:rPr lang="zh-TW" altLang="zh-TW" sz="1200" kern="1200" dirty="0">
                    <a:solidFill>
                      <a:schemeClr val="tx1"/>
                    </a:solidFill>
                    <a:effectLst/>
                    <a:latin typeface="+mn-lt"/>
                    <a:ea typeface="+mn-ea"/>
                    <a:cs typeface="+mn-cs"/>
                  </a:rPr>
                  <a:t>張訓練影像和</a:t>
                </a:r>
                <a:r>
                  <a:rPr lang="en-US" altLang="zh-TW" sz="1200" kern="1200" dirty="0">
                    <a:solidFill>
                      <a:schemeClr val="tx1"/>
                    </a:solidFill>
                    <a:effectLst/>
                    <a:latin typeface="+mn-lt"/>
                    <a:ea typeface="+mn-ea"/>
                    <a:cs typeface="+mn-cs"/>
                  </a:rPr>
                  <a:t> 10,000 </a:t>
                </a:r>
                <a:r>
                  <a:rPr lang="zh-TW" altLang="zh-TW" sz="1200" kern="1200" dirty="0">
                    <a:solidFill>
                      <a:schemeClr val="tx1"/>
                    </a:solidFill>
                    <a:effectLst/>
                    <a:latin typeface="+mn-lt"/>
                    <a:ea typeface="+mn-ea"/>
                    <a:cs typeface="+mn-cs"/>
                  </a:rPr>
                  <a:t>張測試影像。研究方法第一節與第二節之網路設定參數可參考如</a:t>
                </a:r>
                <a:r>
                  <a:rPr lang="en-US" altLang="zh-TW" sz="1200" u="sng" kern="1200" dirty="0" smtClean="0">
                    <a:solidFill>
                      <a:schemeClr val="tx1"/>
                    </a:solidFill>
                    <a:effectLst/>
                    <a:latin typeface="+mn-lt"/>
                    <a:ea typeface="+mn-ea"/>
                    <a:cs typeface="+mn-cs"/>
                  </a:rPr>
                  <a:t>表</a:t>
                </a:r>
                <a:r>
                  <a:rPr lang="zh-TW" altLang="zh-TW" sz="1200" kern="1200" dirty="0" smtClean="0">
                    <a:solidFill>
                      <a:schemeClr val="tx1"/>
                    </a:solidFill>
                    <a:effectLst/>
                    <a:latin typeface="+mn-lt"/>
                    <a:ea typeface="+mn-ea"/>
                    <a:cs typeface="+mn-cs"/>
                  </a:rPr>
                  <a:t>所示</a:t>
                </a:r>
                <a:endParaRPr lang="zh-TW" altLang="zh-TW" sz="1200" kern="1200" dirty="0">
                  <a:solidFill>
                    <a:schemeClr val="tx1"/>
                  </a:solidFill>
                  <a:effectLst/>
                  <a:latin typeface="+mn-lt"/>
                  <a:ea typeface="+mn-ea"/>
                  <a:cs typeface="+mn-cs"/>
                </a:endParaRPr>
              </a:p>
            </p:txBody>
          </p:sp>
        </mc:Fallback>
      </mc:AlternateContent>
      <p:sp>
        <p:nvSpPr>
          <p:cNvPr id="4" name="投影片編號版面配置區 3"/>
          <p:cNvSpPr>
            <a:spLocks noGrp="1"/>
          </p:cNvSpPr>
          <p:nvPr>
            <p:ph type="sldNum" sz="quarter" idx="10"/>
          </p:nvPr>
        </p:nvSpPr>
        <p:spPr/>
        <p:txBody>
          <a:bodyPr/>
          <a:lstStyle/>
          <a:p>
            <a:fld id="{79A3A299-34B2-4F2F-8052-E1DDD19758B7}" type="slidenum">
              <a:rPr lang="zh-TW" altLang="en-US" smtClean="0"/>
              <a:t>27</a:t>
            </a:fld>
            <a:endParaRPr lang="zh-TW" altLang="en-US"/>
          </a:p>
        </p:txBody>
      </p:sp>
    </p:spTree>
    <p:extLst>
      <p:ext uri="{BB962C8B-B14F-4D97-AF65-F5344CB8AC3E}">
        <p14:creationId xmlns:p14="http://schemas.microsoft.com/office/powerpoint/2010/main" val="1058698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9A3A299-34B2-4F2F-8052-E1DDD19758B7}" type="slidenum">
              <a:rPr lang="zh-TW" altLang="en-US" smtClean="0"/>
              <a:t>29</a:t>
            </a:fld>
            <a:endParaRPr lang="zh-TW" altLang="en-US"/>
          </a:p>
        </p:txBody>
      </p:sp>
    </p:spTree>
    <p:extLst>
      <p:ext uri="{BB962C8B-B14F-4D97-AF65-F5344CB8AC3E}">
        <p14:creationId xmlns:p14="http://schemas.microsoft.com/office/powerpoint/2010/main" val="2870404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9A3A299-34B2-4F2F-8052-E1DDD19758B7}" type="slidenum">
              <a:rPr lang="zh-TW" altLang="en-US" smtClean="0"/>
              <a:t>30</a:t>
            </a:fld>
            <a:endParaRPr lang="zh-TW" altLang="en-US"/>
          </a:p>
        </p:txBody>
      </p:sp>
    </p:spTree>
    <p:extLst>
      <p:ext uri="{BB962C8B-B14F-4D97-AF65-F5344CB8AC3E}">
        <p14:creationId xmlns:p14="http://schemas.microsoft.com/office/powerpoint/2010/main" val="2304335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A3A299-34B2-4F2F-8052-E1DDD19758B7}" type="slidenum">
              <a:rPr lang="zh-TW" altLang="en-US" smtClean="0"/>
              <a:t>31</a:t>
            </a:fld>
            <a:endParaRPr lang="zh-TW" altLang="en-US"/>
          </a:p>
        </p:txBody>
      </p:sp>
    </p:spTree>
    <p:extLst>
      <p:ext uri="{BB962C8B-B14F-4D97-AF65-F5344CB8AC3E}">
        <p14:creationId xmlns:p14="http://schemas.microsoft.com/office/powerpoint/2010/main" val="2444292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A3A299-34B2-4F2F-8052-E1DDD19758B7}" type="slidenum">
              <a:rPr lang="zh-TW" altLang="en-US" smtClean="0"/>
              <a:t>32</a:t>
            </a:fld>
            <a:endParaRPr lang="zh-TW" altLang="en-US"/>
          </a:p>
        </p:txBody>
      </p:sp>
    </p:spTree>
    <p:extLst>
      <p:ext uri="{BB962C8B-B14F-4D97-AF65-F5344CB8AC3E}">
        <p14:creationId xmlns:p14="http://schemas.microsoft.com/office/powerpoint/2010/main" val="4194234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endParaRPr lang="zh-TW" altLang="en-US" dirty="0"/>
              </a:p>
            </p:txBody>
          </p:sp>
        </mc:Choice>
        <mc:Fallback xmlns="">
          <p:sp>
            <p:nvSpPr>
              <p:cNvPr id="3" name="備忘稿版面配置區 2"/>
              <p:cNvSpPr>
                <a:spLocks noGrp="1"/>
              </p:cNvSpPr>
              <p:nvPr>
                <p:ph type="body" idx="1"/>
              </p:nvPr>
            </p:nvSpPr>
            <p:spPr/>
            <p:txBody>
              <a:bodyPr/>
              <a:lstStyle/>
              <a:p>
                <a:r>
                  <a:rPr lang="zh-TW" altLang="en-US" sz="1200" kern="1200" dirty="0" smtClean="0">
                    <a:solidFill>
                      <a:schemeClr val="tx1"/>
                    </a:solidFill>
                    <a:effectLst/>
                    <a:latin typeface="+mn-lt"/>
                    <a:ea typeface="+mn-ea"/>
                    <a:cs typeface="+mn-cs"/>
                  </a:rPr>
                  <a:t>我使</a:t>
                </a:r>
                <a:r>
                  <a:rPr lang="zh-TW" altLang="zh-TW" sz="1200" kern="1200" dirty="0" smtClean="0">
                    <a:solidFill>
                      <a:schemeClr val="tx1"/>
                    </a:solidFill>
                    <a:effectLst/>
                    <a:latin typeface="+mn-lt"/>
                    <a:ea typeface="+mn-ea"/>
                    <a:cs typeface="+mn-cs"/>
                  </a:rPr>
                  <a:t>用 </a:t>
                </a:r>
                <a:r>
                  <a:rPr lang="en-US" altLang="zh-TW" sz="1200" kern="1200" dirty="0">
                    <a:solidFill>
                      <a:schemeClr val="tx1"/>
                    </a:solidFill>
                    <a:effectLst/>
                    <a:latin typeface="+mn-lt"/>
                    <a:ea typeface="+mn-ea"/>
                    <a:cs typeface="+mn-cs"/>
                  </a:rPr>
                  <a:t>Google </a:t>
                </a:r>
                <a:r>
                  <a:rPr lang="zh-TW" altLang="zh-TW" sz="1200" kern="1200" dirty="0">
                    <a:solidFill>
                      <a:schemeClr val="tx1"/>
                    </a:solidFill>
                    <a:effectLst/>
                    <a:latin typeface="+mn-lt"/>
                    <a:ea typeface="+mn-ea"/>
                    <a:cs typeface="+mn-cs"/>
                  </a:rPr>
                  <a:t>發布的 </a:t>
                </a:r>
                <a:r>
                  <a:rPr lang="en-US" altLang="zh-TW" sz="1200" kern="1200" dirty="0" err="1">
                    <a:solidFill>
                      <a:schemeClr val="tx1"/>
                    </a:solidFill>
                    <a:effectLst/>
                    <a:latin typeface="+mn-lt"/>
                    <a:ea typeface="+mn-ea"/>
                    <a:cs typeface="+mn-cs"/>
                  </a:rPr>
                  <a:t>DeepFake</a:t>
                </a:r>
                <a:r>
                  <a:rPr lang="en-US" altLang="zh-TW" sz="1200" kern="1200" dirty="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dataset</a:t>
                </a:r>
                <a:r>
                  <a:rPr lang="zh-TW" altLang="zh-TW" sz="1200" kern="1200" dirty="0" smtClean="0">
                    <a:solidFill>
                      <a:schemeClr val="tx1"/>
                    </a:solidFill>
                    <a:effectLst/>
                    <a:latin typeface="+mn-lt"/>
                    <a:ea typeface="+mn-ea"/>
                    <a:cs typeface="+mn-cs"/>
                  </a:rPr>
                  <a:t>做為</a:t>
                </a:r>
                <a:r>
                  <a:rPr lang="zh-TW" altLang="zh-TW" sz="1200" kern="1200" dirty="0">
                    <a:solidFill>
                      <a:schemeClr val="tx1"/>
                    </a:solidFill>
                    <a:effectLst/>
                    <a:latin typeface="+mn-lt"/>
                    <a:ea typeface="+mn-ea"/>
                    <a:cs typeface="+mn-cs"/>
                  </a:rPr>
                  <a:t>訓練集，它包含了從 </a:t>
                </a:r>
                <a:r>
                  <a:rPr lang="en-US" altLang="zh-TW" sz="1200" kern="1200" dirty="0" err="1">
                    <a:solidFill>
                      <a:schemeClr val="tx1"/>
                    </a:solidFill>
                    <a:effectLst/>
                    <a:latin typeface="+mn-lt"/>
                    <a:ea typeface="+mn-ea"/>
                    <a:cs typeface="+mn-cs"/>
                  </a:rPr>
                  <a:t>Youtube</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取得的真實視訊 </a:t>
                </a:r>
                <a:r>
                  <a:rPr lang="en-US" altLang="zh-TW" sz="1200" kern="1200" dirty="0">
                    <a:solidFill>
                      <a:schemeClr val="tx1"/>
                    </a:solidFill>
                    <a:effectLst/>
                    <a:latin typeface="+mn-lt"/>
                    <a:ea typeface="+mn-ea"/>
                    <a:cs typeface="+mn-cs"/>
                  </a:rPr>
                  <a:t>1000 </a:t>
                </a:r>
                <a:r>
                  <a:rPr lang="zh-TW" altLang="zh-TW" sz="1200" kern="1200" dirty="0">
                    <a:solidFill>
                      <a:schemeClr val="tx1"/>
                    </a:solidFill>
                    <a:effectLst/>
                    <a:latin typeface="+mn-lt"/>
                    <a:ea typeface="+mn-ea"/>
                    <a:cs typeface="+mn-cs"/>
                  </a:rPr>
                  <a:t>部和用四種偽造方法對這</a:t>
                </a:r>
                <a:r>
                  <a:rPr lang="en-US" altLang="zh-TW" sz="1200" kern="1200" dirty="0">
                    <a:solidFill>
                      <a:schemeClr val="tx1"/>
                    </a:solidFill>
                    <a:effectLst/>
                    <a:latin typeface="+mn-lt"/>
                    <a:ea typeface="+mn-ea"/>
                    <a:cs typeface="+mn-cs"/>
                  </a:rPr>
                  <a:t>1000 </a:t>
                </a:r>
                <a:r>
                  <a:rPr lang="zh-TW" altLang="zh-TW" sz="1200" kern="1200" dirty="0">
                    <a:solidFill>
                      <a:schemeClr val="tx1"/>
                    </a:solidFill>
                    <a:effectLst/>
                    <a:latin typeface="+mn-lt"/>
                    <a:ea typeface="+mn-ea"/>
                    <a:cs typeface="+mn-cs"/>
                  </a:rPr>
                  <a:t>部視訊進行修改得出的視訊 </a:t>
                </a:r>
                <a:r>
                  <a:rPr lang="en-US" altLang="zh-TW" sz="1200" kern="1200" dirty="0">
                    <a:solidFill>
                      <a:schemeClr val="tx1"/>
                    </a:solidFill>
                    <a:effectLst/>
                    <a:latin typeface="+mn-lt"/>
                    <a:ea typeface="+mn-ea"/>
                    <a:cs typeface="+mn-cs"/>
                  </a:rPr>
                  <a:t>4,000 </a:t>
                </a:r>
                <a:r>
                  <a:rPr lang="zh-TW" altLang="zh-TW" sz="1200" kern="1200" dirty="0">
                    <a:solidFill>
                      <a:schemeClr val="tx1"/>
                    </a:solidFill>
                    <a:effectLst/>
                    <a:latin typeface="+mn-lt"/>
                    <a:ea typeface="+mn-ea"/>
                    <a:cs typeface="+mn-cs"/>
                  </a:rPr>
                  <a:t>部，另外還有拍攝演員在各種模擬情境下演出的視訊 </a:t>
                </a:r>
                <a:r>
                  <a:rPr lang="en-US" altLang="zh-TW" sz="1200" kern="1200" dirty="0">
                    <a:solidFill>
                      <a:schemeClr val="tx1"/>
                    </a:solidFill>
                    <a:effectLst/>
                    <a:latin typeface="+mn-lt"/>
                    <a:ea typeface="+mn-ea"/>
                    <a:cs typeface="+mn-cs"/>
                  </a:rPr>
                  <a:t>363 </a:t>
                </a:r>
                <a:r>
                  <a:rPr lang="zh-TW" altLang="zh-TW" sz="1200" kern="1200" dirty="0">
                    <a:solidFill>
                      <a:schemeClr val="tx1"/>
                    </a:solidFill>
                    <a:effectLst/>
                    <a:latin typeface="+mn-lt"/>
                    <a:ea typeface="+mn-ea"/>
                    <a:cs typeface="+mn-cs"/>
                  </a:rPr>
                  <a:t>部以及對這 </a:t>
                </a:r>
                <a:r>
                  <a:rPr lang="en-US" altLang="zh-TW" sz="1200" kern="1200" dirty="0">
                    <a:solidFill>
                      <a:schemeClr val="tx1"/>
                    </a:solidFill>
                    <a:effectLst/>
                    <a:latin typeface="+mn-lt"/>
                    <a:ea typeface="+mn-ea"/>
                    <a:cs typeface="+mn-cs"/>
                  </a:rPr>
                  <a:t>363 </a:t>
                </a:r>
                <a:r>
                  <a:rPr lang="zh-TW" altLang="zh-TW" sz="1200" kern="1200" dirty="0">
                    <a:solidFill>
                      <a:schemeClr val="tx1"/>
                    </a:solidFill>
                    <a:effectLst/>
                    <a:latin typeface="+mn-lt"/>
                    <a:ea typeface="+mn-ea"/>
                    <a:cs typeface="+mn-cs"/>
                  </a:rPr>
                  <a:t>部視訊進行偽造的視訊共 </a:t>
                </a:r>
                <a:r>
                  <a:rPr lang="en-US" altLang="zh-TW" sz="1200" kern="1200" dirty="0">
                    <a:solidFill>
                      <a:schemeClr val="tx1"/>
                    </a:solidFill>
                    <a:effectLst/>
                    <a:latin typeface="+mn-lt"/>
                    <a:ea typeface="+mn-ea"/>
                    <a:cs typeface="+mn-cs"/>
                  </a:rPr>
                  <a:t>3068 </a:t>
                </a:r>
                <a:r>
                  <a:rPr lang="zh-TW" altLang="zh-TW" sz="1200" kern="1200" dirty="0">
                    <a:solidFill>
                      <a:schemeClr val="tx1"/>
                    </a:solidFill>
                    <a:effectLst/>
                    <a:latin typeface="+mn-lt"/>
                    <a:ea typeface="+mn-ea"/>
                    <a:cs typeface="+mn-cs"/>
                  </a:rPr>
                  <a:t>部。視訊的長度從</a:t>
                </a:r>
                <a:r>
                  <a:rPr lang="en-US" altLang="zh-TW" sz="1200" kern="1200" dirty="0">
                    <a:solidFill>
                      <a:schemeClr val="tx1"/>
                    </a:solidFill>
                    <a:effectLst/>
                    <a:latin typeface="+mn-lt"/>
                    <a:ea typeface="+mn-ea"/>
                    <a:cs typeface="+mn-cs"/>
                  </a:rPr>
                  <a:t> 11 </a:t>
                </a:r>
                <a:r>
                  <a:rPr lang="zh-TW" altLang="zh-TW" sz="1200" kern="1200" dirty="0">
                    <a:solidFill>
                      <a:schemeClr val="tx1"/>
                    </a:solidFill>
                    <a:effectLst/>
                    <a:latin typeface="+mn-lt"/>
                    <a:ea typeface="+mn-ea"/>
                    <a:cs typeface="+mn-cs"/>
                  </a:rPr>
                  <a:t>秒到</a:t>
                </a:r>
                <a:r>
                  <a:rPr lang="en-US" altLang="zh-TW" sz="1200" kern="1200" dirty="0">
                    <a:solidFill>
                      <a:schemeClr val="tx1"/>
                    </a:solidFill>
                    <a:effectLst/>
                    <a:latin typeface="+mn-lt"/>
                    <a:ea typeface="+mn-ea"/>
                    <a:cs typeface="+mn-cs"/>
                  </a:rPr>
                  <a:t> 40 </a:t>
                </a:r>
                <a:r>
                  <a:rPr lang="zh-TW" altLang="zh-TW" sz="1200" kern="1200" dirty="0">
                    <a:solidFill>
                      <a:schemeClr val="tx1"/>
                    </a:solidFill>
                    <a:effectLst/>
                    <a:latin typeface="+mn-lt"/>
                    <a:ea typeface="+mn-ea"/>
                    <a:cs typeface="+mn-cs"/>
                  </a:rPr>
                  <a:t>秒不等，解析度也從 </a:t>
                </a:r>
                <a:r>
                  <a:rPr lang="en-US" altLang="zh-TW" sz="1200" i="0" kern="1200">
                    <a:solidFill>
                      <a:schemeClr val="tx1"/>
                    </a:solidFill>
                    <a:effectLst/>
                    <a:latin typeface="+mn-lt"/>
                    <a:ea typeface="+mn-ea"/>
                    <a:cs typeface="+mn-cs"/>
                  </a:rPr>
                  <a:t>640×480</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到 </a:t>
                </a:r>
                <a:r>
                  <a:rPr lang="en-US" altLang="zh-TW" sz="1200" i="0" kern="1200">
                    <a:solidFill>
                      <a:schemeClr val="tx1"/>
                    </a:solidFill>
                    <a:effectLst/>
                    <a:latin typeface="+mn-lt"/>
                    <a:ea typeface="+mn-ea"/>
                    <a:cs typeface="+mn-cs"/>
                  </a:rPr>
                  <a:t>1920×1080</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不等。我從每部視訊中以每 </a:t>
                </a:r>
                <a:r>
                  <a:rPr lang="en-US" altLang="zh-TW" sz="1200" kern="1200" dirty="0">
                    <a:solidFill>
                      <a:schemeClr val="tx1"/>
                    </a:solidFill>
                    <a:effectLst/>
                    <a:latin typeface="+mn-lt"/>
                    <a:ea typeface="+mn-ea"/>
                    <a:cs typeface="+mn-cs"/>
                  </a:rPr>
                  <a:t>30 </a:t>
                </a:r>
                <a:r>
                  <a:rPr lang="zh-TW" altLang="zh-TW" sz="1200" kern="1200" dirty="0">
                    <a:solidFill>
                      <a:schemeClr val="tx1"/>
                    </a:solidFill>
                    <a:effectLst/>
                    <a:latin typeface="+mn-lt"/>
                    <a:ea typeface="+mn-ea"/>
                    <a:cs typeface="+mn-cs"/>
                  </a:rPr>
                  <a:t>偵一張，最大 </a:t>
                </a:r>
                <a:r>
                  <a:rPr lang="en-US" altLang="zh-TW" sz="1200" kern="1200" dirty="0">
                    <a:solidFill>
                      <a:schemeClr val="tx1"/>
                    </a:solidFill>
                    <a:effectLst/>
                    <a:latin typeface="+mn-lt"/>
                    <a:ea typeface="+mn-ea"/>
                    <a:cs typeface="+mn-cs"/>
                  </a:rPr>
                  <a:t>15 </a:t>
                </a:r>
                <a:r>
                  <a:rPr lang="zh-TW" altLang="zh-TW" sz="1200" kern="1200" dirty="0">
                    <a:solidFill>
                      <a:schemeClr val="tx1"/>
                    </a:solidFill>
                    <a:effectLst/>
                    <a:latin typeface="+mn-lt"/>
                    <a:ea typeface="+mn-ea"/>
                    <a:cs typeface="+mn-cs"/>
                  </a:rPr>
                  <a:t>張的方式擷取出影像，之後再將影像中的人臉部分的區域以 </a:t>
                </a:r>
                <a:r>
                  <a:rPr lang="en-US" altLang="zh-TW" sz="1200" i="0" kern="1200">
                    <a:solidFill>
                      <a:schemeClr val="tx1"/>
                    </a:solidFill>
                    <a:effectLst/>
                    <a:latin typeface="+mn-lt"/>
                    <a:ea typeface="+mn-ea"/>
                    <a:cs typeface="+mn-cs"/>
                  </a:rPr>
                  <a:t>380×380</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的大小儲存下來做為訓練集使用。測試集的部分我使用</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Deepfake</a:t>
                </a:r>
                <a:r>
                  <a:rPr lang="en-US" altLang="zh-TW" sz="1200" kern="1200" dirty="0">
                    <a:solidFill>
                      <a:schemeClr val="tx1"/>
                    </a:solidFill>
                    <a:effectLst/>
                    <a:latin typeface="+mn-lt"/>
                    <a:ea typeface="+mn-ea"/>
                    <a:cs typeface="+mn-cs"/>
                  </a:rPr>
                  <a:t> Detection Challenge </a:t>
                </a:r>
                <a:r>
                  <a:rPr lang="zh-TW" altLang="zh-TW" sz="1200" kern="1200" dirty="0">
                    <a:solidFill>
                      <a:schemeClr val="tx1"/>
                    </a:solidFill>
                    <a:effectLst/>
                    <a:latin typeface="+mn-lt"/>
                    <a:ea typeface="+mn-ea"/>
                    <a:cs typeface="+mn-cs"/>
                  </a:rPr>
                  <a:t>比賽提供的資料集做為測試</a:t>
                </a:r>
                <a:r>
                  <a:rPr lang="zh-TW" altLang="zh-TW" sz="1200" kern="1200" dirty="0" smtClean="0">
                    <a:solidFill>
                      <a:schemeClr val="tx1"/>
                    </a:solidFill>
                    <a:effectLst/>
                    <a:latin typeface="+mn-lt"/>
                    <a:ea typeface="+mn-ea"/>
                    <a:cs typeface="+mn-cs"/>
                  </a:rPr>
                  <a:t>集</a:t>
                </a:r>
                <a:r>
                  <a:rPr lang="zh-TW" altLang="en-US" sz="1200" kern="1200" dirty="0" smtClean="0">
                    <a:solidFill>
                      <a:schemeClr val="tx1"/>
                    </a:solidFill>
                    <a:effectLst/>
                    <a:latin typeface="+mn-lt"/>
                    <a:ea typeface="+mn-ea"/>
                    <a:cs typeface="+mn-cs"/>
                  </a:rPr>
                  <a:t> 資料集名稱為</a:t>
                </a:r>
                <a:r>
                  <a:rPr lang="en-US" altLang="zh-TW" sz="1200" kern="1200" dirty="0" err="1" smtClean="0">
                    <a:solidFill>
                      <a:schemeClr val="tx1"/>
                    </a:solidFill>
                    <a:effectLst/>
                    <a:latin typeface="+mn-lt"/>
                    <a:ea typeface="+mn-ea"/>
                    <a:cs typeface="+mn-cs"/>
                  </a:rPr>
                  <a:t>dfdc</a:t>
                </a:r>
                <a:r>
                  <a:rPr lang="zh-TW" altLang="zh-TW" sz="1200" kern="1200" dirty="0" smtClean="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它是由</a:t>
                </a:r>
                <a:r>
                  <a:rPr lang="en-US" altLang="zh-TW" sz="1200" kern="1200" dirty="0">
                    <a:solidFill>
                      <a:schemeClr val="tx1"/>
                    </a:solidFill>
                    <a:effectLst/>
                    <a:latin typeface="+mn-lt"/>
                    <a:ea typeface="+mn-ea"/>
                    <a:cs typeface="+mn-cs"/>
                  </a:rPr>
                  <a:t> AWS</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Facebook</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Microsoft </a:t>
                </a:r>
                <a:r>
                  <a:rPr lang="zh-TW" altLang="zh-TW" sz="1200" kern="1200" dirty="0">
                    <a:solidFill>
                      <a:schemeClr val="tx1"/>
                    </a:solidFill>
                    <a:effectLst/>
                    <a:latin typeface="+mn-lt"/>
                    <a:ea typeface="+mn-ea"/>
                    <a:cs typeface="+mn-cs"/>
                  </a:rPr>
                  <a:t>等公司在</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kaggle</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平台上舉辦的比賽。這個數據集有</a:t>
                </a:r>
                <a:r>
                  <a:rPr lang="en-US" altLang="zh-TW" sz="1200" kern="1200" dirty="0">
                    <a:solidFill>
                      <a:schemeClr val="tx1"/>
                    </a:solidFill>
                    <a:effectLst/>
                    <a:latin typeface="+mn-lt"/>
                    <a:ea typeface="+mn-ea"/>
                    <a:cs typeface="+mn-cs"/>
                  </a:rPr>
                  <a:t> 16154 </a:t>
                </a:r>
                <a:r>
                  <a:rPr lang="zh-TW" altLang="zh-TW" sz="1200" kern="1200" dirty="0">
                    <a:solidFill>
                      <a:schemeClr val="tx1"/>
                    </a:solidFill>
                    <a:effectLst/>
                    <a:latin typeface="+mn-lt"/>
                    <a:ea typeface="+mn-ea"/>
                    <a:cs typeface="+mn-cs"/>
                  </a:rPr>
                  <a:t>部真實視訊和</a:t>
                </a:r>
                <a:r>
                  <a:rPr lang="en-US" altLang="zh-TW" sz="1200" kern="1200" dirty="0">
                    <a:solidFill>
                      <a:schemeClr val="tx1"/>
                    </a:solidFill>
                    <a:effectLst/>
                    <a:latin typeface="+mn-lt"/>
                    <a:ea typeface="+mn-ea"/>
                    <a:cs typeface="+mn-cs"/>
                  </a:rPr>
                  <a:t> 96992 </a:t>
                </a:r>
                <a:r>
                  <a:rPr lang="zh-TW" altLang="zh-TW" sz="1200" kern="1200" dirty="0">
                    <a:solidFill>
                      <a:schemeClr val="tx1"/>
                    </a:solidFill>
                    <a:effectLst/>
                    <a:latin typeface="+mn-lt"/>
                    <a:ea typeface="+mn-ea"/>
                    <a:cs typeface="+mn-cs"/>
                  </a:rPr>
                  <a:t>部對真實視訊做修改得到的偽造視訊。每部視訊的長度皆為</a:t>
                </a:r>
                <a:r>
                  <a:rPr lang="en-US" altLang="zh-TW" sz="1200" kern="1200" dirty="0">
                    <a:solidFill>
                      <a:schemeClr val="tx1"/>
                    </a:solidFill>
                    <a:effectLst/>
                    <a:latin typeface="+mn-lt"/>
                    <a:ea typeface="+mn-ea"/>
                    <a:cs typeface="+mn-cs"/>
                  </a:rPr>
                  <a:t> 10 </a:t>
                </a:r>
                <a:r>
                  <a:rPr lang="zh-TW" altLang="zh-TW" sz="1200" kern="1200" dirty="0">
                    <a:solidFill>
                      <a:schemeClr val="tx1"/>
                    </a:solidFill>
                    <a:effectLst/>
                    <a:latin typeface="+mn-lt"/>
                    <a:ea typeface="+mn-ea"/>
                    <a:cs typeface="+mn-cs"/>
                  </a:rPr>
                  <a:t>秒，解析度皆為 </a:t>
                </a:r>
                <a:r>
                  <a:rPr lang="en-US" altLang="zh-TW" sz="1200" i="0" kern="1200">
                    <a:solidFill>
                      <a:schemeClr val="tx1"/>
                    </a:solidFill>
                    <a:effectLst/>
                    <a:latin typeface="+mn-lt"/>
                    <a:ea typeface="+mn-ea"/>
                    <a:cs typeface="+mn-cs"/>
                  </a:rPr>
                  <a:t>1920×1080</a:t>
                </a:r>
                <a:r>
                  <a:rPr lang="zh-TW" altLang="zh-TW" sz="1200" kern="1200" dirty="0">
                    <a:solidFill>
                      <a:schemeClr val="tx1"/>
                    </a:solidFill>
                    <a:effectLst/>
                    <a:latin typeface="+mn-lt"/>
                    <a:ea typeface="+mn-ea"/>
                    <a:cs typeface="+mn-cs"/>
                  </a:rPr>
                  <a:t>，之後我對這些影片使用一樣的擷取方法來產生出測試集。另外因為訓練集的偽造視訊的數量遠大於真實視訊，因此我限制網路在訓練時只會讀取和真實視訊相同數量的偽造視訊進網路以增加訓練的效率。最後我對使用的兩個網路的修改部分</a:t>
                </a:r>
                <a:r>
                  <a:rPr lang="zh-TW" altLang="zh-TW" sz="1200" kern="1200" dirty="0" smtClean="0">
                    <a:solidFill>
                      <a:schemeClr val="tx1"/>
                    </a:solidFill>
                    <a:effectLst/>
                    <a:latin typeface="+mn-lt"/>
                    <a:ea typeface="+mn-ea"/>
                    <a:cs typeface="+mn-cs"/>
                  </a:rPr>
                  <a:t>如</a:t>
                </a:r>
                <a:r>
                  <a:rPr lang="zh-TW" altLang="en-US" sz="1200" kern="1200" dirty="0" smtClean="0">
                    <a:solidFill>
                      <a:schemeClr val="tx1"/>
                    </a:solidFill>
                    <a:effectLst/>
                    <a:latin typeface="+mn-lt"/>
                    <a:ea typeface="+mn-ea"/>
                    <a:cs typeface="+mn-cs"/>
                  </a:rPr>
                  <a:t>右</a:t>
                </a:r>
                <a:r>
                  <a:rPr lang="en-US" altLang="zh-TW" sz="1200" u="sng" kern="1200" dirty="0" smtClean="0">
                    <a:solidFill>
                      <a:schemeClr val="tx1"/>
                    </a:solidFill>
                    <a:effectLst/>
                    <a:latin typeface="+mn-lt"/>
                    <a:ea typeface="+mn-ea"/>
                    <a:cs typeface="+mn-cs"/>
                  </a:rPr>
                  <a:t>表</a:t>
                </a:r>
                <a:r>
                  <a:rPr lang="zh-TW" altLang="zh-TW" sz="1200" kern="1200" dirty="0" smtClean="0">
                    <a:solidFill>
                      <a:schemeClr val="tx1"/>
                    </a:solidFill>
                    <a:effectLst/>
                    <a:latin typeface="+mn-lt"/>
                    <a:ea typeface="+mn-ea"/>
                    <a:cs typeface="+mn-cs"/>
                  </a:rPr>
                  <a:t>所示</a:t>
                </a:r>
                <a:r>
                  <a:rPr lang="zh-TW" altLang="zh-TW" sz="1200" kern="1200" dirty="0">
                    <a:solidFill>
                      <a:schemeClr val="tx1"/>
                    </a:solidFill>
                    <a:effectLst/>
                    <a:latin typeface="+mn-lt"/>
                    <a:ea typeface="+mn-ea"/>
                    <a:cs typeface="+mn-cs"/>
                  </a:rPr>
                  <a:t>。</a:t>
                </a:r>
                <a:endParaRPr lang="zh-TW" altLang="en-US" dirty="0"/>
              </a:p>
            </p:txBody>
          </p:sp>
        </mc:Fallback>
      </mc:AlternateContent>
      <p:sp>
        <p:nvSpPr>
          <p:cNvPr id="4" name="投影片編號版面配置區 3"/>
          <p:cNvSpPr>
            <a:spLocks noGrp="1"/>
          </p:cNvSpPr>
          <p:nvPr>
            <p:ph type="sldNum" sz="quarter" idx="10"/>
          </p:nvPr>
        </p:nvSpPr>
        <p:spPr/>
        <p:txBody>
          <a:bodyPr/>
          <a:lstStyle/>
          <a:p>
            <a:fld id="{79A3A299-34B2-4F2F-8052-E1DDD19758B7}" type="slidenum">
              <a:rPr lang="zh-TW" altLang="en-US" smtClean="0"/>
              <a:t>33</a:t>
            </a:fld>
            <a:endParaRPr lang="zh-TW" altLang="en-US"/>
          </a:p>
        </p:txBody>
      </p:sp>
    </p:spTree>
    <p:extLst>
      <p:ext uri="{BB962C8B-B14F-4D97-AF65-F5344CB8AC3E}">
        <p14:creationId xmlns:p14="http://schemas.microsoft.com/office/powerpoint/2010/main" val="1618928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endParaRPr lang="zh-TW" altLang="en-US" dirty="0"/>
              </a:p>
            </p:txBody>
          </p:sp>
        </mc:Choice>
        <mc:Fallback xmlns="">
          <p:sp>
            <p:nvSpPr>
              <p:cNvPr id="3" name="備忘稿版面配置區 2"/>
              <p:cNvSpPr>
                <a:spLocks noGrp="1"/>
              </p:cNvSpPr>
              <p:nvPr>
                <p:ph type="body" idx="1"/>
              </p:nvPr>
            </p:nvSpPr>
            <p:spPr/>
            <p:txBody>
              <a:bodyPr/>
              <a:lstStyle/>
              <a:p>
                <a:r>
                  <a:rPr lang="zh-TW" altLang="en-US" sz="1200" kern="1200" dirty="0" smtClean="0">
                    <a:solidFill>
                      <a:schemeClr val="tx1"/>
                    </a:solidFill>
                    <a:effectLst/>
                    <a:latin typeface="+mn-lt"/>
                    <a:ea typeface="+mn-ea"/>
                    <a:cs typeface="+mn-cs"/>
                  </a:rPr>
                  <a:t>我使</a:t>
                </a:r>
                <a:r>
                  <a:rPr lang="zh-TW" altLang="zh-TW" sz="1200" kern="1200" dirty="0" smtClean="0">
                    <a:solidFill>
                      <a:schemeClr val="tx1"/>
                    </a:solidFill>
                    <a:effectLst/>
                    <a:latin typeface="+mn-lt"/>
                    <a:ea typeface="+mn-ea"/>
                    <a:cs typeface="+mn-cs"/>
                  </a:rPr>
                  <a:t>用 </a:t>
                </a:r>
                <a:r>
                  <a:rPr lang="en-US" altLang="zh-TW" sz="1200" kern="1200" dirty="0">
                    <a:solidFill>
                      <a:schemeClr val="tx1"/>
                    </a:solidFill>
                    <a:effectLst/>
                    <a:latin typeface="+mn-lt"/>
                    <a:ea typeface="+mn-ea"/>
                    <a:cs typeface="+mn-cs"/>
                  </a:rPr>
                  <a:t>Google </a:t>
                </a:r>
                <a:r>
                  <a:rPr lang="zh-TW" altLang="zh-TW" sz="1200" kern="1200" dirty="0">
                    <a:solidFill>
                      <a:schemeClr val="tx1"/>
                    </a:solidFill>
                    <a:effectLst/>
                    <a:latin typeface="+mn-lt"/>
                    <a:ea typeface="+mn-ea"/>
                    <a:cs typeface="+mn-cs"/>
                  </a:rPr>
                  <a:t>發布的 </a:t>
                </a:r>
                <a:r>
                  <a:rPr lang="en-US" altLang="zh-TW" sz="1200" kern="1200" dirty="0" err="1">
                    <a:solidFill>
                      <a:schemeClr val="tx1"/>
                    </a:solidFill>
                    <a:effectLst/>
                    <a:latin typeface="+mn-lt"/>
                    <a:ea typeface="+mn-ea"/>
                    <a:cs typeface="+mn-cs"/>
                  </a:rPr>
                  <a:t>DeepFake</a:t>
                </a:r>
                <a:r>
                  <a:rPr lang="en-US" altLang="zh-TW" sz="1200" kern="1200" dirty="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dataset</a:t>
                </a:r>
                <a:r>
                  <a:rPr lang="zh-TW" altLang="zh-TW" sz="1200" kern="1200" dirty="0" smtClean="0">
                    <a:solidFill>
                      <a:schemeClr val="tx1"/>
                    </a:solidFill>
                    <a:effectLst/>
                    <a:latin typeface="+mn-lt"/>
                    <a:ea typeface="+mn-ea"/>
                    <a:cs typeface="+mn-cs"/>
                  </a:rPr>
                  <a:t>做為</a:t>
                </a:r>
                <a:r>
                  <a:rPr lang="zh-TW" altLang="zh-TW" sz="1200" kern="1200" dirty="0">
                    <a:solidFill>
                      <a:schemeClr val="tx1"/>
                    </a:solidFill>
                    <a:effectLst/>
                    <a:latin typeface="+mn-lt"/>
                    <a:ea typeface="+mn-ea"/>
                    <a:cs typeface="+mn-cs"/>
                  </a:rPr>
                  <a:t>訓練集，它包含了從 </a:t>
                </a:r>
                <a:r>
                  <a:rPr lang="en-US" altLang="zh-TW" sz="1200" kern="1200" dirty="0" err="1">
                    <a:solidFill>
                      <a:schemeClr val="tx1"/>
                    </a:solidFill>
                    <a:effectLst/>
                    <a:latin typeface="+mn-lt"/>
                    <a:ea typeface="+mn-ea"/>
                    <a:cs typeface="+mn-cs"/>
                  </a:rPr>
                  <a:t>Youtube</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取得的真實視訊 </a:t>
                </a:r>
                <a:r>
                  <a:rPr lang="en-US" altLang="zh-TW" sz="1200" kern="1200" dirty="0">
                    <a:solidFill>
                      <a:schemeClr val="tx1"/>
                    </a:solidFill>
                    <a:effectLst/>
                    <a:latin typeface="+mn-lt"/>
                    <a:ea typeface="+mn-ea"/>
                    <a:cs typeface="+mn-cs"/>
                  </a:rPr>
                  <a:t>1000 </a:t>
                </a:r>
                <a:r>
                  <a:rPr lang="zh-TW" altLang="zh-TW" sz="1200" kern="1200" dirty="0">
                    <a:solidFill>
                      <a:schemeClr val="tx1"/>
                    </a:solidFill>
                    <a:effectLst/>
                    <a:latin typeface="+mn-lt"/>
                    <a:ea typeface="+mn-ea"/>
                    <a:cs typeface="+mn-cs"/>
                  </a:rPr>
                  <a:t>部和用四種偽造方法對這</a:t>
                </a:r>
                <a:r>
                  <a:rPr lang="en-US" altLang="zh-TW" sz="1200" kern="1200" dirty="0">
                    <a:solidFill>
                      <a:schemeClr val="tx1"/>
                    </a:solidFill>
                    <a:effectLst/>
                    <a:latin typeface="+mn-lt"/>
                    <a:ea typeface="+mn-ea"/>
                    <a:cs typeface="+mn-cs"/>
                  </a:rPr>
                  <a:t>1000 </a:t>
                </a:r>
                <a:r>
                  <a:rPr lang="zh-TW" altLang="zh-TW" sz="1200" kern="1200" dirty="0">
                    <a:solidFill>
                      <a:schemeClr val="tx1"/>
                    </a:solidFill>
                    <a:effectLst/>
                    <a:latin typeface="+mn-lt"/>
                    <a:ea typeface="+mn-ea"/>
                    <a:cs typeface="+mn-cs"/>
                  </a:rPr>
                  <a:t>部視訊進行修改得出的視訊 </a:t>
                </a:r>
                <a:r>
                  <a:rPr lang="en-US" altLang="zh-TW" sz="1200" kern="1200" dirty="0">
                    <a:solidFill>
                      <a:schemeClr val="tx1"/>
                    </a:solidFill>
                    <a:effectLst/>
                    <a:latin typeface="+mn-lt"/>
                    <a:ea typeface="+mn-ea"/>
                    <a:cs typeface="+mn-cs"/>
                  </a:rPr>
                  <a:t>4,000 </a:t>
                </a:r>
                <a:r>
                  <a:rPr lang="zh-TW" altLang="zh-TW" sz="1200" kern="1200" dirty="0">
                    <a:solidFill>
                      <a:schemeClr val="tx1"/>
                    </a:solidFill>
                    <a:effectLst/>
                    <a:latin typeface="+mn-lt"/>
                    <a:ea typeface="+mn-ea"/>
                    <a:cs typeface="+mn-cs"/>
                  </a:rPr>
                  <a:t>部，另外還有拍攝演員在各種模擬情境下演出的視訊 </a:t>
                </a:r>
                <a:r>
                  <a:rPr lang="en-US" altLang="zh-TW" sz="1200" kern="1200" dirty="0">
                    <a:solidFill>
                      <a:schemeClr val="tx1"/>
                    </a:solidFill>
                    <a:effectLst/>
                    <a:latin typeface="+mn-lt"/>
                    <a:ea typeface="+mn-ea"/>
                    <a:cs typeface="+mn-cs"/>
                  </a:rPr>
                  <a:t>363 </a:t>
                </a:r>
                <a:r>
                  <a:rPr lang="zh-TW" altLang="zh-TW" sz="1200" kern="1200" dirty="0">
                    <a:solidFill>
                      <a:schemeClr val="tx1"/>
                    </a:solidFill>
                    <a:effectLst/>
                    <a:latin typeface="+mn-lt"/>
                    <a:ea typeface="+mn-ea"/>
                    <a:cs typeface="+mn-cs"/>
                  </a:rPr>
                  <a:t>部以及對這 </a:t>
                </a:r>
                <a:r>
                  <a:rPr lang="en-US" altLang="zh-TW" sz="1200" kern="1200" dirty="0">
                    <a:solidFill>
                      <a:schemeClr val="tx1"/>
                    </a:solidFill>
                    <a:effectLst/>
                    <a:latin typeface="+mn-lt"/>
                    <a:ea typeface="+mn-ea"/>
                    <a:cs typeface="+mn-cs"/>
                  </a:rPr>
                  <a:t>363 </a:t>
                </a:r>
                <a:r>
                  <a:rPr lang="zh-TW" altLang="zh-TW" sz="1200" kern="1200" dirty="0">
                    <a:solidFill>
                      <a:schemeClr val="tx1"/>
                    </a:solidFill>
                    <a:effectLst/>
                    <a:latin typeface="+mn-lt"/>
                    <a:ea typeface="+mn-ea"/>
                    <a:cs typeface="+mn-cs"/>
                  </a:rPr>
                  <a:t>部視訊進行偽造的視訊共 </a:t>
                </a:r>
                <a:r>
                  <a:rPr lang="en-US" altLang="zh-TW" sz="1200" kern="1200" dirty="0">
                    <a:solidFill>
                      <a:schemeClr val="tx1"/>
                    </a:solidFill>
                    <a:effectLst/>
                    <a:latin typeface="+mn-lt"/>
                    <a:ea typeface="+mn-ea"/>
                    <a:cs typeface="+mn-cs"/>
                  </a:rPr>
                  <a:t>3068 </a:t>
                </a:r>
                <a:r>
                  <a:rPr lang="zh-TW" altLang="zh-TW" sz="1200" kern="1200" dirty="0">
                    <a:solidFill>
                      <a:schemeClr val="tx1"/>
                    </a:solidFill>
                    <a:effectLst/>
                    <a:latin typeface="+mn-lt"/>
                    <a:ea typeface="+mn-ea"/>
                    <a:cs typeface="+mn-cs"/>
                  </a:rPr>
                  <a:t>部。視訊的長度從</a:t>
                </a:r>
                <a:r>
                  <a:rPr lang="en-US" altLang="zh-TW" sz="1200" kern="1200" dirty="0">
                    <a:solidFill>
                      <a:schemeClr val="tx1"/>
                    </a:solidFill>
                    <a:effectLst/>
                    <a:latin typeface="+mn-lt"/>
                    <a:ea typeface="+mn-ea"/>
                    <a:cs typeface="+mn-cs"/>
                  </a:rPr>
                  <a:t> 11 </a:t>
                </a:r>
                <a:r>
                  <a:rPr lang="zh-TW" altLang="zh-TW" sz="1200" kern="1200" dirty="0">
                    <a:solidFill>
                      <a:schemeClr val="tx1"/>
                    </a:solidFill>
                    <a:effectLst/>
                    <a:latin typeface="+mn-lt"/>
                    <a:ea typeface="+mn-ea"/>
                    <a:cs typeface="+mn-cs"/>
                  </a:rPr>
                  <a:t>秒到</a:t>
                </a:r>
                <a:r>
                  <a:rPr lang="en-US" altLang="zh-TW" sz="1200" kern="1200" dirty="0">
                    <a:solidFill>
                      <a:schemeClr val="tx1"/>
                    </a:solidFill>
                    <a:effectLst/>
                    <a:latin typeface="+mn-lt"/>
                    <a:ea typeface="+mn-ea"/>
                    <a:cs typeface="+mn-cs"/>
                  </a:rPr>
                  <a:t> 40 </a:t>
                </a:r>
                <a:r>
                  <a:rPr lang="zh-TW" altLang="zh-TW" sz="1200" kern="1200" dirty="0">
                    <a:solidFill>
                      <a:schemeClr val="tx1"/>
                    </a:solidFill>
                    <a:effectLst/>
                    <a:latin typeface="+mn-lt"/>
                    <a:ea typeface="+mn-ea"/>
                    <a:cs typeface="+mn-cs"/>
                  </a:rPr>
                  <a:t>秒不等，解析度也從 </a:t>
                </a:r>
                <a:r>
                  <a:rPr lang="en-US" altLang="zh-TW" sz="1200" i="0" kern="1200">
                    <a:solidFill>
                      <a:schemeClr val="tx1"/>
                    </a:solidFill>
                    <a:effectLst/>
                    <a:latin typeface="+mn-lt"/>
                    <a:ea typeface="+mn-ea"/>
                    <a:cs typeface="+mn-cs"/>
                  </a:rPr>
                  <a:t>640×480</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到 </a:t>
                </a:r>
                <a:r>
                  <a:rPr lang="en-US" altLang="zh-TW" sz="1200" i="0" kern="1200">
                    <a:solidFill>
                      <a:schemeClr val="tx1"/>
                    </a:solidFill>
                    <a:effectLst/>
                    <a:latin typeface="+mn-lt"/>
                    <a:ea typeface="+mn-ea"/>
                    <a:cs typeface="+mn-cs"/>
                  </a:rPr>
                  <a:t>1920×1080</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不等。我從每部視訊中以每 </a:t>
                </a:r>
                <a:r>
                  <a:rPr lang="en-US" altLang="zh-TW" sz="1200" kern="1200" dirty="0">
                    <a:solidFill>
                      <a:schemeClr val="tx1"/>
                    </a:solidFill>
                    <a:effectLst/>
                    <a:latin typeface="+mn-lt"/>
                    <a:ea typeface="+mn-ea"/>
                    <a:cs typeface="+mn-cs"/>
                  </a:rPr>
                  <a:t>30 </a:t>
                </a:r>
                <a:r>
                  <a:rPr lang="zh-TW" altLang="zh-TW" sz="1200" kern="1200" dirty="0">
                    <a:solidFill>
                      <a:schemeClr val="tx1"/>
                    </a:solidFill>
                    <a:effectLst/>
                    <a:latin typeface="+mn-lt"/>
                    <a:ea typeface="+mn-ea"/>
                    <a:cs typeface="+mn-cs"/>
                  </a:rPr>
                  <a:t>偵一張，最大 </a:t>
                </a:r>
                <a:r>
                  <a:rPr lang="en-US" altLang="zh-TW" sz="1200" kern="1200" dirty="0">
                    <a:solidFill>
                      <a:schemeClr val="tx1"/>
                    </a:solidFill>
                    <a:effectLst/>
                    <a:latin typeface="+mn-lt"/>
                    <a:ea typeface="+mn-ea"/>
                    <a:cs typeface="+mn-cs"/>
                  </a:rPr>
                  <a:t>15 </a:t>
                </a:r>
                <a:r>
                  <a:rPr lang="zh-TW" altLang="zh-TW" sz="1200" kern="1200" dirty="0">
                    <a:solidFill>
                      <a:schemeClr val="tx1"/>
                    </a:solidFill>
                    <a:effectLst/>
                    <a:latin typeface="+mn-lt"/>
                    <a:ea typeface="+mn-ea"/>
                    <a:cs typeface="+mn-cs"/>
                  </a:rPr>
                  <a:t>張的方式擷取出影像，之後再將影像中的人臉部分的區域以 </a:t>
                </a:r>
                <a:r>
                  <a:rPr lang="en-US" altLang="zh-TW" sz="1200" i="0" kern="1200">
                    <a:solidFill>
                      <a:schemeClr val="tx1"/>
                    </a:solidFill>
                    <a:effectLst/>
                    <a:latin typeface="+mn-lt"/>
                    <a:ea typeface="+mn-ea"/>
                    <a:cs typeface="+mn-cs"/>
                  </a:rPr>
                  <a:t>380×380</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的大小儲存下來做為訓練集使用。測試集的部分我使用</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Deepfake</a:t>
                </a:r>
                <a:r>
                  <a:rPr lang="en-US" altLang="zh-TW" sz="1200" kern="1200" dirty="0">
                    <a:solidFill>
                      <a:schemeClr val="tx1"/>
                    </a:solidFill>
                    <a:effectLst/>
                    <a:latin typeface="+mn-lt"/>
                    <a:ea typeface="+mn-ea"/>
                    <a:cs typeface="+mn-cs"/>
                  </a:rPr>
                  <a:t> Detection Challenge </a:t>
                </a:r>
                <a:r>
                  <a:rPr lang="zh-TW" altLang="zh-TW" sz="1200" kern="1200" dirty="0">
                    <a:solidFill>
                      <a:schemeClr val="tx1"/>
                    </a:solidFill>
                    <a:effectLst/>
                    <a:latin typeface="+mn-lt"/>
                    <a:ea typeface="+mn-ea"/>
                    <a:cs typeface="+mn-cs"/>
                  </a:rPr>
                  <a:t>比賽提供的資料集做為測試</a:t>
                </a:r>
                <a:r>
                  <a:rPr lang="zh-TW" altLang="zh-TW" sz="1200" kern="1200" dirty="0" smtClean="0">
                    <a:solidFill>
                      <a:schemeClr val="tx1"/>
                    </a:solidFill>
                    <a:effectLst/>
                    <a:latin typeface="+mn-lt"/>
                    <a:ea typeface="+mn-ea"/>
                    <a:cs typeface="+mn-cs"/>
                  </a:rPr>
                  <a:t>集</a:t>
                </a:r>
                <a:r>
                  <a:rPr lang="zh-TW" altLang="en-US" sz="1200" kern="1200" dirty="0" smtClean="0">
                    <a:solidFill>
                      <a:schemeClr val="tx1"/>
                    </a:solidFill>
                    <a:effectLst/>
                    <a:latin typeface="+mn-lt"/>
                    <a:ea typeface="+mn-ea"/>
                    <a:cs typeface="+mn-cs"/>
                  </a:rPr>
                  <a:t> 資料集名稱為</a:t>
                </a:r>
                <a:r>
                  <a:rPr lang="en-US" altLang="zh-TW" sz="1200" kern="1200" dirty="0" err="1" smtClean="0">
                    <a:solidFill>
                      <a:schemeClr val="tx1"/>
                    </a:solidFill>
                    <a:effectLst/>
                    <a:latin typeface="+mn-lt"/>
                    <a:ea typeface="+mn-ea"/>
                    <a:cs typeface="+mn-cs"/>
                  </a:rPr>
                  <a:t>dfdc</a:t>
                </a:r>
                <a:r>
                  <a:rPr lang="zh-TW" altLang="zh-TW" sz="1200" kern="1200" dirty="0" smtClean="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它是由</a:t>
                </a:r>
                <a:r>
                  <a:rPr lang="en-US" altLang="zh-TW" sz="1200" kern="1200" dirty="0">
                    <a:solidFill>
                      <a:schemeClr val="tx1"/>
                    </a:solidFill>
                    <a:effectLst/>
                    <a:latin typeface="+mn-lt"/>
                    <a:ea typeface="+mn-ea"/>
                    <a:cs typeface="+mn-cs"/>
                  </a:rPr>
                  <a:t> AWS</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Facebook</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Microsoft </a:t>
                </a:r>
                <a:r>
                  <a:rPr lang="zh-TW" altLang="zh-TW" sz="1200" kern="1200" dirty="0">
                    <a:solidFill>
                      <a:schemeClr val="tx1"/>
                    </a:solidFill>
                    <a:effectLst/>
                    <a:latin typeface="+mn-lt"/>
                    <a:ea typeface="+mn-ea"/>
                    <a:cs typeface="+mn-cs"/>
                  </a:rPr>
                  <a:t>等公司在</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kaggle</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平台上舉辦的比賽。這個數據集有</a:t>
                </a:r>
                <a:r>
                  <a:rPr lang="en-US" altLang="zh-TW" sz="1200" kern="1200" dirty="0">
                    <a:solidFill>
                      <a:schemeClr val="tx1"/>
                    </a:solidFill>
                    <a:effectLst/>
                    <a:latin typeface="+mn-lt"/>
                    <a:ea typeface="+mn-ea"/>
                    <a:cs typeface="+mn-cs"/>
                  </a:rPr>
                  <a:t> 16154 </a:t>
                </a:r>
                <a:r>
                  <a:rPr lang="zh-TW" altLang="zh-TW" sz="1200" kern="1200" dirty="0">
                    <a:solidFill>
                      <a:schemeClr val="tx1"/>
                    </a:solidFill>
                    <a:effectLst/>
                    <a:latin typeface="+mn-lt"/>
                    <a:ea typeface="+mn-ea"/>
                    <a:cs typeface="+mn-cs"/>
                  </a:rPr>
                  <a:t>部真實視訊和</a:t>
                </a:r>
                <a:r>
                  <a:rPr lang="en-US" altLang="zh-TW" sz="1200" kern="1200" dirty="0">
                    <a:solidFill>
                      <a:schemeClr val="tx1"/>
                    </a:solidFill>
                    <a:effectLst/>
                    <a:latin typeface="+mn-lt"/>
                    <a:ea typeface="+mn-ea"/>
                    <a:cs typeface="+mn-cs"/>
                  </a:rPr>
                  <a:t> 96992 </a:t>
                </a:r>
                <a:r>
                  <a:rPr lang="zh-TW" altLang="zh-TW" sz="1200" kern="1200" dirty="0">
                    <a:solidFill>
                      <a:schemeClr val="tx1"/>
                    </a:solidFill>
                    <a:effectLst/>
                    <a:latin typeface="+mn-lt"/>
                    <a:ea typeface="+mn-ea"/>
                    <a:cs typeface="+mn-cs"/>
                  </a:rPr>
                  <a:t>部對真實視訊做修改得到的偽造視訊。每部視訊的長度皆為</a:t>
                </a:r>
                <a:r>
                  <a:rPr lang="en-US" altLang="zh-TW" sz="1200" kern="1200" dirty="0">
                    <a:solidFill>
                      <a:schemeClr val="tx1"/>
                    </a:solidFill>
                    <a:effectLst/>
                    <a:latin typeface="+mn-lt"/>
                    <a:ea typeface="+mn-ea"/>
                    <a:cs typeface="+mn-cs"/>
                  </a:rPr>
                  <a:t> 10 </a:t>
                </a:r>
                <a:r>
                  <a:rPr lang="zh-TW" altLang="zh-TW" sz="1200" kern="1200" dirty="0">
                    <a:solidFill>
                      <a:schemeClr val="tx1"/>
                    </a:solidFill>
                    <a:effectLst/>
                    <a:latin typeface="+mn-lt"/>
                    <a:ea typeface="+mn-ea"/>
                    <a:cs typeface="+mn-cs"/>
                  </a:rPr>
                  <a:t>秒，解析度皆為 </a:t>
                </a:r>
                <a:r>
                  <a:rPr lang="en-US" altLang="zh-TW" sz="1200" i="0" kern="1200">
                    <a:solidFill>
                      <a:schemeClr val="tx1"/>
                    </a:solidFill>
                    <a:effectLst/>
                    <a:latin typeface="+mn-lt"/>
                    <a:ea typeface="+mn-ea"/>
                    <a:cs typeface="+mn-cs"/>
                  </a:rPr>
                  <a:t>1920×1080</a:t>
                </a:r>
                <a:r>
                  <a:rPr lang="zh-TW" altLang="zh-TW" sz="1200" kern="1200" dirty="0">
                    <a:solidFill>
                      <a:schemeClr val="tx1"/>
                    </a:solidFill>
                    <a:effectLst/>
                    <a:latin typeface="+mn-lt"/>
                    <a:ea typeface="+mn-ea"/>
                    <a:cs typeface="+mn-cs"/>
                  </a:rPr>
                  <a:t>，之後我對這些影片使用一樣的擷取方法來產生出測試集。另外因為訓練集的偽造視訊的數量遠大於真實視訊，因此我限制網路在訓練時只會讀取和真實視訊相同數量的偽造視訊進網路以增加訓練的效率。最後我對使用的兩個網路的修改部分</a:t>
                </a:r>
                <a:r>
                  <a:rPr lang="zh-TW" altLang="zh-TW" sz="1200" kern="1200" dirty="0" smtClean="0">
                    <a:solidFill>
                      <a:schemeClr val="tx1"/>
                    </a:solidFill>
                    <a:effectLst/>
                    <a:latin typeface="+mn-lt"/>
                    <a:ea typeface="+mn-ea"/>
                    <a:cs typeface="+mn-cs"/>
                  </a:rPr>
                  <a:t>如</a:t>
                </a:r>
                <a:r>
                  <a:rPr lang="zh-TW" altLang="en-US" sz="1200" kern="1200" dirty="0" smtClean="0">
                    <a:solidFill>
                      <a:schemeClr val="tx1"/>
                    </a:solidFill>
                    <a:effectLst/>
                    <a:latin typeface="+mn-lt"/>
                    <a:ea typeface="+mn-ea"/>
                    <a:cs typeface="+mn-cs"/>
                  </a:rPr>
                  <a:t>右</a:t>
                </a:r>
                <a:r>
                  <a:rPr lang="en-US" altLang="zh-TW" sz="1200" u="sng" kern="1200" dirty="0" smtClean="0">
                    <a:solidFill>
                      <a:schemeClr val="tx1"/>
                    </a:solidFill>
                    <a:effectLst/>
                    <a:latin typeface="+mn-lt"/>
                    <a:ea typeface="+mn-ea"/>
                    <a:cs typeface="+mn-cs"/>
                  </a:rPr>
                  <a:t>表</a:t>
                </a:r>
                <a:r>
                  <a:rPr lang="zh-TW" altLang="zh-TW" sz="1200" kern="1200" dirty="0" smtClean="0">
                    <a:solidFill>
                      <a:schemeClr val="tx1"/>
                    </a:solidFill>
                    <a:effectLst/>
                    <a:latin typeface="+mn-lt"/>
                    <a:ea typeface="+mn-ea"/>
                    <a:cs typeface="+mn-cs"/>
                  </a:rPr>
                  <a:t>所示</a:t>
                </a:r>
                <a:r>
                  <a:rPr lang="zh-TW" altLang="zh-TW" sz="1200" kern="1200" dirty="0">
                    <a:solidFill>
                      <a:schemeClr val="tx1"/>
                    </a:solidFill>
                    <a:effectLst/>
                    <a:latin typeface="+mn-lt"/>
                    <a:ea typeface="+mn-ea"/>
                    <a:cs typeface="+mn-cs"/>
                  </a:rPr>
                  <a:t>。</a:t>
                </a:r>
                <a:endParaRPr lang="zh-TW" altLang="en-US" dirty="0"/>
              </a:p>
            </p:txBody>
          </p:sp>
        </mc:Fallback>
      </mc:AlternateContent>
      <p:sp>
        <p:nvSpPr>
          <p:cNvPr id="4" name="投影片編號版面配置區 3"/>
          <p:cNvSpPr>
            <a:spLocks noGrp="1"/>
          </p:cNvSpPr>
          <p:nvPr>
            <p:ph type="sldNum" sz="quarter" idx="10"/>
          </p:nvPr>
        </p:nvSpPr>
        <p:spPr/>
        <p:txBody>
          <a:bodyPr/>
          <a:lstStyle/>
          <a:p>
            <a:fld id="{79A3A299-34B2-4F2F-8052-E1DDD19758B7}" type="slidenum">
              <a:rPr lang="zh-TW" altLang="en-US" smtClean="0"/>
              <a:t>34</a:t>
            </a:fld>
            <a:endParaRPr lang="zh-TW" altLang="en-US"/>
          </a:p>
        </p:txBody>
      </p:sp>
    </p:spTree>
    <p:extLst>
      <p:ext uri="{BB962C8B-B14F-4D97-AF65-F5344CB8AC3E}">
        <p14:creationId xmlns:p14="http://schemas.microsoft.com/office/powerpoint/2010/main" val="3693268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hangingPunct="0">
              <a:lnSpc>
                <a:spcPct val="150000"/>
              </a:lnSpc>
              <a:buFont typeface="Arial" panose="020B0604020202020204" pitchFamily="34" charset="0"/>
              <a:buNone/>
            </a:pPr>
            <a:endParaRPr lang="en-US" altLang="zh-TW" dirty="0"/>
          </a:p>
        </p:txBody>
      </p:sp>
      <p:sp>
        <p:nvSpPr>
          <p:cNvPr id="4" name="投影片編號版面配置區 3"/>
          <p:cNvSpPr>
            <a:spLocks noGrp="1"/>
          </p:cNvSpPr>
          <p:nvPr>
            <p:ph type="sldNum" sz="quarter" idx="10"/>
          </p:nvPr>
        </p:nvSpPr>
        <p:spPr/>
        <p:txBody>
          <a:bodyPr/>
          <a:lstStyle/>
          <a:p>
            <a:fld id="{79A3A299-34B2-4F2F-8052-E1DDD19758B7}" type="slidenum">
              <a:rPr lang="zh-TW" altLang="en-US" smtClean="0"/>
              <a:t>35</a:t>
            </a:fld>
            <a:endParaRPr lang="zh-TW" altLang="en-US"/>
          </a:p>
        </p:txBody>
      </p:sp>
    </p:spTree>
    <p:extLst>
      <p:ext uri="{BB962C8B-B14F-4D97-AF65-F5344CB8AC3E}">
        <p14:creationId xmlns:p14="http://schemas.microsoft.com/office/powerpoint/2010/main" val="340227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A3A299-34B2-4F2F-8052-E1DDD19758B7}" type="slidenum">
              <a:rPr lang="zh-TW" altLang="en-US" smtClean="0"/>
              <a:t>5</a:t>
            </a:fld>
            <a:endParaRPr lang="zh-TW" altLang="en-US"/>
          </a:p>
        </p:txBody>
      </p:sp>
    </p:spTree>
    <p:extLst>
      <p:ext uri="{BB962C8B-B14F-4D97-AF65-F5344CB8AC3E}">
        <p14:creationId xmlns:p14="http://schemas.microsoft.com/office/powerpoint/2010/main" val="2715530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79A3A299-34B2-4F2F-8052-E1DDD19758B7}" type="slidenum">
              <a:rPr lang="zh-TW" altLang="en-US" smtClean="0"/>
              <a:t>37</a:t>
            </a:fld>
            <a:endParaRPr lang="zh-TW" altLang="en-US"/>
          </a:p>
        </p:txBody>
      </p:sp>
    </p:spTree>
    <p:extLst>
      <p:ext uri="{BB962C8B-B14F-4D97-AF65-F5344CB8AC3E}">
        <p14:creationId xmlns:p14="http://schemas.microsoft.com/office/powerpoint/2010/main" val="3108520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A3A299-34B2-4F2F-8052-E1DDD19758B7}" type="slidenum">
              <a:rPr lang="zh-TW" altLang="en-US" smtClean="0"/>
              <a:t>6</a:t>
            </a:fld>
            <a:endParaRPr lang="zh-TW" altLang="en-US"/>
          </a:p>
        </p:txBody>
      </p:sp>
    </p:spTree>
    <p:extLst>
      <p:ext uri="{BB962C8B-B14F-4D97-AF65-F5344CB8AC3E}">
        <p14:creationId xmlns:p14="http://schemas.microsoft.com/office/powerpoint/2010/main" val="1484166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9A3A299-34B2-4F2F-8052-E1DDD19758B7}" type="slidenum">
              <a:rPr lang="zh-TW" altLang="en-US" smtClean="0"/>
              <a:t>8</a:t>
            </a:fld>
            <a:endParaRPr lang="zh-TW" altLang="en-US"/>
          </a:p>
        </p:txBody>
      </p:sp>
    </p:spTree>
    <p:extLst>
      <p:ext uri="{BB962C8B-B14F-4D97-AF65-F5344CB8AC3E}">
        <p14:creationId xmlns:p14="http://schemas.microsoft.com/office/powerpoint/2010/main" val="216254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9A3A299-34B2-4F2F-8052-E1DDD19758B7}" type="slidenum">
              <a:rPr lang="zh-TW" altLang="en-US" smtClean="0"/>
              <a:t>9</a:t>
            </a:fld>
            <a:endParaRPr lang="zh-TW" altLang="en-US"/>
          </a:p>
        </p:txBody>
      </p:sp>
    </p:spTree>
    <p:extLst>
      <p:ext uri="{BB962C8B-B14F-4D97-AF65-F5344CB8AC3E}">
        <p14:creationId xmlns:p14="http://schemas.microsoft.com/office/powerpoint/2010/main" val="2003802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79A3A299-34B2-4F2F-8052-E1DDD19758B7}" type="slidenum">
              <a:rPr lang="zh-TW" altLang="en-US" smtClean="0"/>
              <a:t>10</a:t>
            </a:fld>
            <a:endParaRPr lang="zh-TW" altLang="en-US"/>
          </a:p>
        </p:txBody>
      </p:sp>
    </p:spTree>
    <p:extLst>
      <p:ext uri="{BB962C8B-B14F-4D97-AF65-F5344CB8AC3E}">
        <p14:creationId xmlns:p14="http://schemas.microsoft.com/office/powerpoint/2010/main" val="1652533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79A3A299-34B2-4F2F-8052-E1DDD19758B7}" type="slidenum">
              <a:rPr lang="zh-TW" altLang="en-US" smtClean="0"/>
              <a:t>11</a:t>
            </a:fld>
            <a:endParaRPr lang="zh-TW" altLang="en-US"/>
          </a:p>
        </p:txBody>
      </p:sp>
    </p:spTree>
    <p:extLst>
      <p:ext uri="{BB962C8B-B14F-4D97-AF65-F5344CB8AC3E}">
        <p14:creationId xmlns:p14="http://schemas.microsoft.com/office/powerpoint/2010/main" val="1726914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79A3A299-34B2-4F2F-8052-E1DDD19758B7}" type="slidenum">
              <a:rPr lang="zh-TW" altLang="en-US" smtClean="0"/>
              <a:t>12</a:t>
            </a:fld>
            <a:endParaRPr lang="zh-TW" altLang="en-US"/>
          </a:p>
        </p:txBody>
      </p:sp>
    </p:spTree>
    <p:extLst>
      <p:ext uri="{BB962C8B-B14F-4D97-AF65-F5344CB8AC3E}">
        <p14:creationId xmlns:p14="http://schemas.microsoft.com/office/powerpoint/2010/main" val="1257066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7/15/2020</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4662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smtClean="0"/>
              <a:pPr/>
              <a:t>7/15/2020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8273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smtClean="0"/>
              <a:pPr/>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363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smtClean="0"/>
              <a:pPr/>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93609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smtClean="0"/>
              <a:pPr/>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3925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smtClean="0"/>
              <a:pPr/>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699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smtClean="0"/>
              <a:pPr/>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73693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54256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7966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3462796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smtClean="0"/>
              <a:pPr/>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1300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7/15/2020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3042156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0802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8440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6805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smtClean="0"/>
              <a:pPr/>
              <a:t>7/15/2020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6488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zh-TW" altLang="en-US"/>
              <a:t>按一下以編輯母片標題樣式</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smtClean="0"/>
              <a:pPr/>
              <a:t>7/15/2020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9972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7/15/2020</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3423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758462" y="1380068"/>
            <a:ext cx="9744561" cy="2616199"/>
          </a:xfrm>
        </p:spPr>
        <p:txBody>
          <a:bodyPr>
            <a:normAutofit/>
          </a:bodyPr>
          <a:lstStyle/>
          <a:p>
            <a:pPr>
              <a:lnSpc>
                <a:spcPct val="150000"/>
              </a:lnSpc>
            </a:pPr>
            <a:r>
              <a:rPr lang="zh-TW" altLang="en-US" sz="2400" dirty="0"/>
              <a:t>成對學習應用於偽造影像</a:t>
            </a:r>
            <a:r>
              <a:rPr lang="en-US" altLang="zh-TW" sz="2400" dirty="0"/>
              <a:t>/</a:t>
            </a:r>
            <a:r>
              <a:rPr lang="zh-TW" altLang="en-US" sz="2400" dirty="0"/>
              <a:t>視訊偵測</a:t>
            </a:r>
            <a:br>
              <a:rPr lang="zh-TW" altLang="en-US" sz="2400" dirty="0"/>
            </a:br>
            <a:r>
              <a:rPr lang="en-US" altLang="zh-TW" sz="2400" dirty="0"/>
              <a:t>Detecting Generated Image/Video based on Pairwise Learning</a:t>
            </a:r>
            <a:endParaRPr lang="zh-TW" altLang="en-US" sz="2400" dirty="0"/>
          </a:p>
        </p:txBody>
      </p:sp>
      <p:sp>
        <p:nvSpPr>
          <p:cNvPr id="3" name="副標題 2"/>
          <p:cNvSpPr>
            <a:spLocks noGrp="1"/>
          </p:cNvSpPr>
          <p:nvPr>
            <p:ph type="subTitle" idx="1"/>
          </p:nvPr>
        </p:nvSpPr>
        <p:spPr>
          <a:xfrm>
            <a:off x="4173166" y="3996267"/>
            <a:ext cx="7338169" cy="1791690"/>
          </a:xfrm>
        </p:spPr>
        <p:txBody>
          <a:bodyPr>
            <a:normAutofit/>
          </a:bodyPr>
          <a:lstStyle/>
          <a:p>
            <a:pPr>
              <a:lnSpc>
                <a:spcPct val="150000"/>
              </a:lnSpc>
            </a:pPr>
            <a:r>
              <a:rPr lang="en-US" altLang="zh-TW" sz="1800" dirty="0">
                <a:latin typeface="Arial" panose="020B0604020202020204" pitchFamily="34" charset="0"/>
                <a:cs typeface="Arial" panose="020B0604020202020204" pitchFamily="34" charset="0"/>
              </a:rPr>
              <a:t>Presenter: Yi-</a:t>
            </a:r>
            <a:r>
              <a:rPr lang="en-US" altLang="zh-TW" sz="1800" dirty="0" err="1">
                <a:latin typeface="Arial" panose="020B0604020202020204" pitchFamily="34" charset="0"/>
                <a:cs typeface="Arial" panose="020B0604020202020204" pitchFamily="34" charset="0"/>
              </a:rPr>
              <a:t>Xiu</a:t>
            </a:r>
            <a:r>
              <a:rPr lang="en-US" altLang="zh-TW" sz="1800" dirty="0">
                <a:latin typeface="Arial" panose="020B0604020202020204" pitchFamily="34" charset="0"/>
                <a:cs typeface="Arial" panose="020B0604020202020204" pitchFamily="34" charset="0"/>
              </a:rPr>
              <a:t> Zhuang</a:t>
            </a:r>
          </a:p>
          <a:p>
            <a:r>
              <a:rPr lang="en-US" altLang="zh-TW" sz="1700" dirty="0"/>
              <a:t>Department of Management Information Systems,</a:t>
            </a:r>
          </a:p>
          <a:p>
            <a:r>
              <a:rPr lang="en-US" altLang="zh-TW" sz="1700" dirty="0"/>
              <a:t>National Pingtung University of Science and Technology, Taiwan</a:t>
            </a:r>
            <a:endParaRPr lang="zh-TW" altLang="en-US" sz="1700" dirty="0"/>
          </a:p>
        </p:txBody>
      </p:sp>
    </p:spTree>
    <p:extLst>
      <p:ext uri="{BB962C8B-B14F-4D97-AF65-F5344CB8AC3E}">
        <p14:creationId xmlns:p14="http://schemas.microsoft.com/office/powerpoint/2010/main" val="1457288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7A7DDF0-7216-45C9-80C4-DC4BF5EA0365}"/>
              </a:ext>
            </a:extLst>
          </p:cNvPr>
          <p:cNvSpPr>
            <a:spLocks noGrp="1"/>
          </p:cNvSpPr>
          <p:nvPr>
            <p:ph type="title"/>
          </p:nvPr>
        </p:nvSpPr>
        <p:spPr>
          <a:xfrm>
            <a:off x="1335527" y="478076"/>
            <a:ext cx="10425354" cy="797011"/>
          </a:xfrm>
        </p:spPr>
        <p:txBody>
          <a:bodyPr>
            <a:normAutofit/>
          </a:bodyPr>
          <a:lstStyle/>
          <a:p>
            <a:pPr algn="l"/>
            <a:r>
              <a:rPr lang="en-US" altLang="zh-TW" sz="3600" dirty="0"/>
              <a:t>Related Work</a:t>
            </a:r>
            <a:r>
              <a:rPr lang="zh-TW" altLang="en-US" sz="3600" dirty="0"/>
              <a:t> </a:t>
            </a:r>
            <a:r>
              <a:rPr lang="en-US" altLang="zh-TW" sz="3600" dirty="0"/>
              <a:t>–</a:t>
            </a:r>
            <a:r>
              <a:rPr lang="zh-TW" altLang="en-US" sz="3600" dirty="0"/>
              <a:t> </a:t>
            </a:r>
            <a:r>
              <a:rPr lang="en-US" altLang="zh-TW" sz="3600" dirty="0"/>
              <a:t>Deep learning Approach</a:t>
            </a:r>
            <a:endParaRPr lang="zh-TW" altLang="en-US" sz="3600" dirty="0"/>
          </a:p>
        </p:txBody>
      </p:sp>
      <p:sp>
        <p:nvSpPr>
          <p:cNvPr id="5" name="文字方塊 4">
            <a:extLst>
              <a:ext uri="{FF2B5EF4-FFF2-40B4-BE49-F238E27FC236}">
                <a16:creationId xmlns:a16="http://schemas.microsoft.com/office/drawing/2014/main" id="{F715EDDD-7129-4960-92EC-B5E1B6715DD6}"/>
              </a:ext>
            </a:extLst>
          </p:cNvPr>
          <p:cNvSpPr txBox="1"/>
          <p:nvPr/>
        </p:nvSpPr>
        <p:spPr>
          <a:xfrm>
            <a:off x="1335527" y="1275087"/>
            <a:ext cx="9686946" cy="915635"/>
          </a:xfrm>
          <a:prstGeom prst="rect">
            <a:avLst/>
          </a:prstGeom>
          <a:noFill/>
        </p:spPr>
        <p:txBody>
          <a:bodyPr wrap="square" rtlCol="0">
            <a:spAutoFit/>
          </a:bodyPr>
          <a:lstStyle/>
          <a:p>
            <a:r>
              <a:rPr lang="en-US" altLang="zh-TW" sz="2200" b="1" dirty="0"/>
              <a:t>Fake Faces Identification via Convolutional Neural Network</a:t>
            </a:r>
            <a:endParaRPr lang="en-US" altLang="zh-TW" sz="2200" dirty="0"/>
          </a:p>
          <a:p>
            <a:pPr marL="342900" indent="-342900">
              <a:lnSpc>
                <a:spcPct val="150000"/>
              </a:lnSpc>
              <a:buFont typeface="Arial" panose="020B0604020202020204" pitchFamily="34" charset="0"/>
              <a:buChar char="•"/>
            </a:pPr>
            <a:r>
              <a:rPr lang="en-US" altLang="zh-TW" sz="2100" dirty="0"/>
              <a:t>Propose a CNN to classify the fake images</a:t>
            </a:r>
            <a:endParaRPr lang="zh-TW" altLang="en-US" sz="2100" dirty="0"/>
          </a:p>
        </p:txBody>
      </p:sp>
      <p:sp>
        <p:nvSpPr>
          <p:cNvPr id="6" name="文字方塊 5">
            <a:extLst>
              <a:ext uri="{FF2B5EF4-FFF2-40B4-BE49-F238E27FC236}">
                <a16:creationId xmlns:a16="http://schemas.microsoft.com/office/drawing/2014/main" id="{60F427EB-0FCA-44D0-93D6-30294CBEF3B5}"/>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7</a:t>
            </a:r>
            <a:endParaRPr lang="zh-TW" altLang="en-US" sz="1200" dirty="0">
              <a:latin typeface="Arial Black" panose="020B0A04020102020204" pitchFamily="34" charset="0"/>
            </a:endParaRP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769" y="2125120"/>
            <a:ext cx="6908461" cy="4299743"/>
          </a:xfrm>
          <a:prstGeom prst="rect">
            <a:avLst/>
          </a:prstGeom>
        </p:spPr>
      </p:pic>
      <p:sp>
        <p:nvSpPr>
          <p:cNvPr id="2" name="文字方塊 1"/>
          <p:cNvSpPr txBox="1"/>
          <p:nvPr/>
        </p:nvSpPr>
        <p:spPr>
          <a:xfrm>
            <a:off x="2473309" y="6403206"/>
            <a:ext cx="9036112" cy="523220"/>
          </a:xfrm>
          <a:prstGeom prst="rect">
            <a:avLst/>
          </a:prstGeom>
          <a:noFill/>
        </p:spPr>
        <p:txBody>
          <a:bodyPr wrap="square" rtlCol="0">
            <a:spAutoFit/>
          </a:bodyPr>
          <a:lstStyle/>
          <a:p>
            <a:r>
              <a:rPr lang="en-US" altLang="zh-TW" sz="1400" dirty="0">
                <a:solidFill>
                  <a:schemeClr val="accent3">
                    <a:lumMod val="75000"/>
                  </a:schemeClr>
                </a:solidFill>
              </a:rPr>
              <a:t>Mo, </a:t>
            </a:r>
            <a:r>
              <a:rPr lang="en-US" altLang="zh-TW" sz="1400" dirty="0" err="1">
                <a:solidFill>
                  <a:schemeClr val="accent3">
                    <a:lumMod val="75000"/>
                  </a:schemeClr>
                </a:solidFill>
              </a:rPr>
              <a:t>Huaxiao</a:t>
            </a:r>
            <a:r>
              <a:rPr lang="en-US" altLang="zh-TW" sz="1400" dirty="0">
                <a:solidFill>
                  <a:schemeClr val="accent3">
                    <a:lumMod val="75000"/>
                  </a:schemeClr>
                </a:solidFill>
              </a:rPr>
              <a:t>, Bolin Chen, and </a:t>
            </a:r>
            <a:r>
              <a:rPr lang="en-US" altLang="zh-TW" sz="1400" dirty="0" err="1">
                <a:solidFill>
                  <a:schemeClr val="accent3">
                    <a:lumMod val="75000"/>
                  </a:schemeClr>
                </a:solidFill>
              </a:rPr>
              <a:t>Weiqi</a:t>
            </a:r>
            <a:r>
              <a:rPr lang="en-US" altLang="zh-TW" sz="1400" dirty="0">
                <a:solidFill>
                  <a:schemeClr val="accent3">
                    <a:lumMod val="75000"/>
                  </a:schemeClr>
                </a:solidFill>
              </a:rPr>
              <a:t> Luo. "Fake faces identification via convolutional neural network." </a:t>
            </a:r>
            <a:r>
              <a:rPr lang="en-US" altLang="zh-TW" sz="1400" i="1" dirty="0">
                <a:solidFill>
                  <a:schemeClr val="accent3">
                    <a:lumMod val="75000"/>
                  </a:schemeClr>
                </a:solidFill>
              </a:rPr>
              <a:t>Proceedings of the 6th ACM Workshop on Information Hiding and Multimedia Security</a:t>
            </a:r>
            <a:r>
              <a:rPr lang="en-US" altLang="zh-TW" sz="1400" dirty="0">
                <a:solidFill>
                  <a:schemeClr val="accent3">
                    <a:lumMod val="75000"/>
                  </a:schemeClr>
                </a:solidFill>
              </a:rPr>
              <a:t>. 2018.</a:t>
            </a:r>
            <a:endParaRPr lang="zh-TW" altLang="en-US" sz="1400" dirty="0">
              <a:solidFill>
                <a:schemeClr val="accent3">
                  <a:lumMod val="75000"/>
                </a:schemeClr>
              </a:solidFill>
            </a:endParaRPr>
          </a:p>
        </p:txBody>
      </p:sp>
    </p:spTree>
    <p:extLst>
      <p:ext uri="{BB962C8B-B14F-4D97-AF65-F5344CB8AC3E}">
        <p14:creationId xmlns:p14="http://schemas.microsoft.com/office/powerpoint/2010/main" val="143423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7A7DDF0-7216-45C9-80C4-DC4BF5EA0365}"/>
              </a:ext>
            </a:extLst>
          </p:cNvPr>
          <p:cNvSpPr>
            <a:spLocks noGrp="1"/>
          </p:cNvSpPr>
          <p:nvPr>
            <p:ph type="title"/>
          </p:nvPr>
        </p:nvSpPr>
        <p:spPr>
          <a:xfrm>
            <a:off x="1388042" y="491508"/>
            <a:ext cx="9581916" cy="797011"/>
          </a:xfrm>
        </p:spPr>
        <p:txBody>
          <a:bodyPr>
            <a:normAutofit/>
          </a:bodyPr>
          <a:lstStyle/>
          <a:p>
            <a:pPr algn="l"/>
            <a:r>
              <a:rPr lang="en-US" altLang="zh-TW" sz="3600" dirty="0"/>
              <a:t>Related Work – Deep learning Approach</a:t>
            </a:r>
            <a:endParaRPr lang="zh-TW" altLang="en-US" sz="3600" dirty="0"/>
          </a:p>
        </p:txBody>
      </p:sp>
      <p:sp>
        <p:nvSpPr>
          <p:cNvPr id="5" name="文字方塊 4">
            <a:extLst>
              <a:ext uri="{FF2B5EF4-FFF2-40B4-BE49-F238E27FC236}">
                <a16:creationId xmlns:a16="http://schemas.microsoft.com/office/drawing/2014/main" id="{F715EDDD-7129-4960-92EC-B5E1B6715DD6}"/>
              </a:ext>
            </a:extLst>
          </p:cNvPr>
          <p:cNvSpPr txBox="1"/>
          <p:nvPr/>
        </p:nvSpPr>
        <p:spPr>
          <a:xfrm>
            <a:off x="1244087" y="1423815"/>
            <a:ext cx="6071113" cy="2031325"/>
          </a:xfrm>
          <a:prstGeom prst="rect">
            <a:avLst/>
          </a:prstGeom>
          <a:noFill/>
        </p:spPr>
        <p:txBody>
          <a:bodyPr wrap="square" rtlCol="0">
            <a:spAutoFit/>
          </a:bodyPr>
          <a:lstStyle/>
          <a:p>
            <a:pPr marL="342900" indent="-342900">
              <a:buFont typeface="Arial" panose="020B0604020202020204" pitchFamily="34" charset="0"/>
              <a:buChar char="•"/>
            </a:pPr>
            <a:r>
              <a:rPr lang="en-US" altLang="zh-TW" sz="2100" dirty="0"/>
              <a:t>Formed by convolutional &amp; pool &amp; full-connected layer</a:t>
            </a:r>
          </a:p>
          <a:p>
            <a:pPr marL="342900" indent="-342900">
              <a:buFont typeface="Arial" panose="020B0604020202020204" pitchFamily="34" charset="0"/>
              <a:buChar char="•"/>
            </a:pPr>
            <a:r>
              <a:rPr lang="en-US" altLang="zh-TW" sz="2100" dirty="0"/>
              <a:t>Performance already better than traditional approach</a:t>
            </a:r>
          </a:p>
          <a:p>
            <a:pPr lvl="1"/>
            <a:endParaRPr lang="en-US" altLang="zh-TW" sz="2200" dirty="0"/>
          </a:p>
          <a:p>
            <a:pPr marL="342900" indent="-342900">
              <a:buFont typeface="Arial" panose="020B0604020202020204" pitchFamily="34" charset="0"/>
              <a:buChar char="•"/>
            </a:pPr>
            <a:endParaRPr lang="zh-TW" altLang="en-US" sz="2000" dirty="0"/>
          </a:p>
        </p:txBody>
      </p:sp>
      <p:sp>
        <p:nvSpPr>
          <p:cNvPr id="6" name="文字方塊 5">
            <a:extLst>
              <a:ext uri="{FF2B5EF4-FFF2-40B4-BE49-F238E27FC236}">
                <a16:creationId xmlns:a16="http://schemas.microsoft.com/office/drawing/2014/main" id="{60F427EB-0FCA-44D0-93D6-30294CBEF3B5}"/>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8</a:t>
            </a:r>
            <a:endParaRPr lang="zh-TW" altLang="en-US" sz="1200" dirty="0">
              <a:latin typeface="Arial Black" panose="020B0A04020102020204" pitchFamily="34" charset="0"/>
            </a:endParaRP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280" y="1423815"/>
            <a:ext cx="4248189" cy="4978927"/>
          </a:xfrm>
          <a:prstGeom prst="rect">
            <a:avLst/>
          </a:prstGeom>
        </p:spPr>
      </p:pic>
    </p:spTree>
    <p:extLst>
      <p:ext uri="{BB962C8B-B14F-4D97-AF65-F5344CB8AC3E}">
        <p14:creationId xmlns:p14="http://schemas.microsoft.com/office/powerpoint/2010/main" val="159815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7A7DDF0-7216-45C9-80C4-DC4BF5EA0365}"/>
              </a:ext>
            </a:extLst>
          </p:cNvPr>
          <p:cNvSpPr>
            <a:spLocks noGrp="1"/>
          </p:cNvSpPr>
          <p:nvPr>
            <p:ph type="title"/>
          </p:nvPr>
        </p:nvSpPr>
        <p:spPr>
          <a:xfrm>
            <a:off x="1335527" y="455216"/>
            <a:ext cx="10425354" cy="797011"/>
          </a:xfrm>
        </p:spPr>
        <p:txBody>
          <a:bodyPr>
            <a:normAutofit/>
          </a:bodyPr>
          <a:lstStyle/>
          <a:p>
            <a:pPr algn="l"/>
            <a:r>
              <a:rPr lang="en-US" altLang="zh-TW" sz="3600" dirty="0"/>
              <a:t>Related Work</a:t>
            </a:r>
            <a:r>
              <a:rPr lang="zh-TW" altLang="en-US" sz="3600" dirty="0"/>
              <a:t> </a:t>
            </a:r>
            <a:r>
              <a:rPr lang="en-US" altLang="zh-TW" sz="3600" dirty="0"/>
              <a:t>–</a:t>
            </a:r>
            <a:r>
              <a:rPr lang="zh-TW" altLang="en-US" sz="3600" dirty="0"/>
              <a:t> </a:t>
            </a:r>
            <a:r>
              <a:rPr lang="en-US" altLang="zh-TW" sz="3600" dirty="0"/>
              <a:t>Deep learning Approach</a:t>
            </a:r>
            <a:endParaRPr lang="zh-TW" altLang="en-US" sz="3600" dirty="0"/>
          </a:p>
        </p:txBody>
      </p:sp>
      <p:sp>
        <p:nvSpPr>
          <p:cNvPr id="5" name="文字方塊 4">
            <a:extLst>
              <a:ext uri="{FF2B5EF4-FFF2-40B4-BE49-F238E27FC236}">
                <a16:creationId xmlns:a16="http://schemas.microsoft.com/office/drawing/2014/main" id="{F715EDDD-7129-4960-92EC-B5E1B6715DD6}"/>
              </a:ext>
            </a:extLst>
          </p:cNvPr>
          <p:cNvSpPr txBox="1"/>
          <p:nvPr/>
        </p:nvSpPr>
        <p:spPr>
          <a:xfrm>
            <a:off x="1335527" y="1166850"/>
            <a:ext cx="9686946" cy="1084912"/>
          </a:xfrm>
          <a:prstGeom prst="rect">
            <a:avLst/>
          </a:prstGeom>
          <a:noFill/>
        </p:spPr>
        <p:txBody>
          <a:bodyPr wrap="square" rtlCol="0">
            <a:spAutoFit/>
          </a:bodyPr>
          <a:lstStyle/>
          <a:p>
            <a:pPr>
              <a:lnSpc>
                <a:spcPct val="150000"/>
              </a:lnSpc>
            </a:pPr>
            <a:r>
              <a:rPr lang="en-US" altLang="zh-TW" sz="2200" b="1" dirty="0"/>
              <a:t>Forensics Face Detection From GANs Using Convolutional Neural Network</a:t>
            </a:r>
            <a:endParaRPr lang="en-US" altLang="zh-TW" sz="2200" dirty="0"/>
          </a:p>
          <a:p>
            <a:pPr marL="342900" indent="-342900">
              <a:lnSpc>
                <a:spcPct val="150000"/>
              </a:lnSpc>
              <a:buFont typeface="Arial" panose="020B0604020202020204" pitchFamily="34" charset="0"/>
              <a:buChar char="•"/>
            </a:pPr>
            <a:r>
              <a:rPr lang="en-US" altLang="zh-TW" sz="2100" dirty="0"/>
              <a:t>Propose VGG16 to classify the ImageNet &amp; fake images</a:t>
            </a:r>
            <a:endParaRPr lang="zh-TW" altLang="en-US" sz="2100" dirty="0"/>
          </a:p>
        </p:txBody>
      </p:sp>
      <p:sp>
        <p:nvSpPr>
          <p:cNvPr id="6" name="文字方塊 5">
            <a:extLst>
              <a:ext uri="{FF2B5EF4-FFF2-40B4-BE49-F238E27FC236}">
                <a16:creationId xmlns:a16="http://schemas.microsoft.com/office/drawing/2014/main" id="{60F427EB-0FCA-44D0-93D6-30294CBEF3B5}"/>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9</a:t>
            </a:r>
            <a:endParaRPr lang="zh-TW" altLang="en-US" sz="1200" dirty="0">
              <a:latin typeface="Arial Black" panose="020B0A04020102020204" pitchFamily="34" charset="0"/>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267" y="2251762"/>
            <a:ext cx="4321466" cy="4065158"/>
          </a:xfrm>
          <a:prstGeom prst="rect">
            <a:avLst/>
          </a:prstGeom>
        </p:spPr>
      </p:pic>
      <p:sp>
        <p:nvSpPr>
          <p:cNvPr id="7" name="文字方塊 6"/>
          <p:cNvSpPr txBox="1"/>
          <p:nvPr/>
        </p:nvSpPr>
        <p:spPr>
          <a:xfrm>
            <a:off x="2354580" y="6409473"/>
            <a:ext cx="9566321" cy="307777"/>
          </a:xfrm>
          <a:prstGeom prst="rect">
            <a:avLst/>
          </a:prstGeom>
          <a:noFill/>
        </p:spPr>
        <p:txBody>
          <a:bodyPr wrap="square" rtlCol="0">
            <a:spAutoFit/>
          </a:bodyPr>
          <a:lstStyle/>
          <a:p>
            <a:r>
              <a:rPr lang="en-US" altLang="zh-TW" sz="1400" dirty="0">
                <a:solidFill>
                  <a:schemeClr val="accent3">
                    <a:lumMod val="75000"/>
                  </a:schemeClr>
                </a:solidFill>
              </a:rPr>
              <a:t>Do, </a:t>
            </a:r>
            <a:r>
              <a:rPr lang="en-US" altLang="zh-TW" sz="1400" dirty="0" err="1">
                <a:solidFill>
                  <a:schemeClr val="accent3">
                    <a:lumMod val="75000"/>
                  </a:schemeClr>
                </a:solidFill>
              </a:rPr>
              <a:t>Nhu</a:t>
            </a:r>
            <a:r>
              <a:rPr lang="en-US" altLang="zh-TW" sz="1400" dirty="0">
                <a:solidFill>
                  <a:schemeClr val="accent3">
                    <a:lumMod val="75000"/>
                  </a:schemeClr>
                </a:solidFill>
              </a:rPr>
              <a:t>-Tai, In-</a:t>
            </a:r>
            <a:r>
              <a:rPr lang="en-US" altLang="zh-TW" sz="1400" dirty="0" err="1">
                <a:solidFill>
                  <a:schemeClr val="accent3">
                    <a:lumMod val="75000"/>
                  </a:schemeClr>
                </a:solidFill>
              </a:rPr>
              <a:t>Seop</a:t>
            </a:r>
            <a:r>
              <a:rPr lang="en-US" altLang="zh-TW" sz="1400" dirty="0">
                <a:solidFill>
                  <a:schemeClr val="accent3">
                    <a:lumMod val="75000"/>
                  </a:schemeClr>
                </a:solidFill>
              </a:rPr>
              <a:t> Na, and Soo-</a:t>
            </a:r>
            <a:r>
              <a:rPr lang="en-US" altLang="zh-TW" sz="1400" dirty="0" err="1">
                <a:solidFill>
                  <a:schemeClr val="accent3">
                    <a:lumMod val="75000"/>
                  </a:schemeClr>
                </a:solidFill>
              </a:rPr>
              <a:t>Hyung</a:t>
            </a:r>
            <a:r>
              <a:rPr lang="en-US" altLang="zh-TW" sz="1400" dirty="0">
                <a:solidFill>
                  <a:schemeClr val="accent3">
                    <a:lumMod val="75000"/>
                  </a:schemeClr>
                </a:solidFill>
              </a:rPr>
              <a:t> Kim. "Forensics face detection from </a:t>
            </a:r>
            <a:r>
              <a:rPr lang="en-US" altLang="zh-TW" sz="1400" dirty="0" err="1">
                <a:solidFill>
                  <a:schemeClr val="accent3">
                    <a:lumMod val="75000"/>
                  </a:schemeClr>
                </a:solidFill>
              </a:rPr>
              <a:t>gans</a:t>
            </a:r>
            <a:r>
              <a:rPr lang="en-US" altLang="zh-TW" sz="1400" dirty="0">
                <a:solidFill>
                  <a:schemeClr val="accent3">
                    <a:lumMod val="75000"/>
                  </a:schemeClr>
                </a:solidFill>
              </a:rPr>
              <a:t> using convolutional neural network." (2018).</a:t>
            </a:r>
            <a:endParaRPr lang="zh-TW" altLang="en-US" sz="1400" dirty="0">
              <a:solidFill>
                <a:schemeClr val="accent3">
                  <a:lumMod val="75000"/>
                </a:schemeClr>
              </a:solidFill>
            </a:endParaRPr>
          </a:p>
        </p:txBody>
      </p:sp>
    </p:spTree>
    <p:extLst>
      <p:ext uri="{BB962C8B-B14F-4D97-AF65-F5344CB8AC3E}">
        <p14:creationId xmlns:p14="http://schemas.microsoft.com/office/powerpoint/2010/main" val="50832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7A7DDF0-7216-45C9-80C4-DC4BF5EA0365}"/>
              </a:ext>
            </a:extLst>
          </p:cNvPr>
          <p:cNvSpPr>
            <a:spLocks noGrp="1"/>
          </p:cNvSpPr>
          <p:nvPr>
            <p:ph type="title"/>
          </p:nvPr>
        </p:nvSpPr>
        <p:spPr>
          <a:xfrm>
            <a:off x="1388042" y="491508"/>
            <a:ext cx="9581916" cy="797011"/>
          </a:xfrm>
        </p:spPr>
        <p:txBody>
          <a:bodyPr>
            <a:normAutofit/>
          </a:bodyPr>
          <a:lstStyle/>
          <a:p>
            <a:pPr algn="l"/>
            <a:r>
              <a:rPr lang="en-US" altLang="zh-TW" sz="3600" dirty="0"/>
              <a:t>Related Work – Deep learning Approach</a:t>
            </a:r>
            <a:endParaRPr lang="zh-TW" altLang="en-US" sz="3600" dirty="0"/>
          </a:p>
        </p:txBody>
      </p:sp>
      <p:sp>
        <p:nvSpPr>
          <p:cNvPr id="6" name="文字方塊 5">
            <a:extLst>
              <a:ext uri="{FF2B5EF4-FFF2-40B4-BE49-F238E27FC236}">
                <a16:creationId xmlns:a16="http://schemas.microsoft.com/office/drawing/2014/main" id="{60F427EB-0FCA-44D0-93D6-30294CBEF3B5}"/>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10</a:t>
            </a:r>
            <a:endParaRPr lang="zh-TW" altLang="en-US" sz="1200" dirty="0">
              <a:latin typeface="Arial Black" panose="020B0A04020102020204" pitchFamily="34" charset="0"/>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807" y="2324761"/>
            <a:ext cx="10168385" cy="2090365"/>
          </a:xfrm>
          <a:prstGeom prst="rect">
            <a:avLst/>
          </a:prstGeom>
        </p:spPr>
      </p:pic>
      <p:sp>
        <p:nvSpPr>
          <p:cNvPr id="8" name="文字方塊 7">
            <a:extLst>
              <a:ext uri="{FF2B5EF4-FFF2-40B4-BE49-F238E27FC236}">
                <a16:creationId xmlns:a16="http://schemas.microsoft.com/office/drawing/2014/main" id="{F715EDDD-7129-4960-92EC-B5E1B6715DD6}"/>
              </a:ext>
            </a:extLst>
          </p:cNvPr>
          <p:cNvSpPr txBox="1"/>
          <p:nvPr/>
        </p:nvSpPr>
        <p:spPr>
          <a:xfrm>
            <a:off x="1335527" y="1275087"/>
            <a:ext cx="9686946" cy="415498"/>
          </a:xfrm>
          <a:prstGeom prst="rect">
            <a:avLst/>
          </a:prstGeom>
          <a:noFill/>
        </p:spPr>
        <p:txBody>
          <a:bodyPr wrap="square" rtlCol="0">
            <a:spAutoFit/>
          </a:bodyPr>
          <a:lstStyle/>
          <a:p>
            <a:pPr marL="342900" indent="-342900">
              <a:buFont typeface="Arial" panose="020B0604020202020204" pitchFamily="34" charset="0"/>
              <a:buChar char="•"/>
            </a:pPr>
            <a:r>
              <a:rPr lang="en-US" altLang="zh-TW" sz="2100" dirty="0"/>
              <a:t>Use 3x3 filter to build </a:t>
            </a:r>
            <a:r>
              <a:rPr lang="en-US" altLang="zh-TW" sz="2100" dirty="0" err="1"/>
              <a:t>conv</a:t>
            </a:r>
            <a:r>
              <a:rPr lang="en-US" altLang="zh-TW" sz="2100" dirty="0"/>
              <a:t> layer</a:t>
            </a:r>
            <a:endParaRPr lang="zh-TW" altLang="en-US" sz="2100" dirty="0"/>
          </a:p>
        </p:txBody>
      </p:sp>
    </p:spTree>
    <p:extLst>
      <p:ext uri="{BB962C8B-B14F-4D97-AF65-F5344CB8AC3E}">
        <p14:creationId xmlns:p14="http://schemas.microsoft.com/office/powerpoint/2010/main" val="1397891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7A7DDF0-7216-45C9-80C4-DC4BF5EA0365}"/>
              </a:ext>
            </a:extLst>
          </p:cNvPr>
          <p:cNvSpPr>
            <a:spLocks noGrp="1"/>
          </p:cNvSpPr>
          <p:nvPr>
            <p:ph type="title"/>
          </p:nvPr>
        </p:nvSpPr>
        <p:spPr>
          <a:xfrm>
            <a:off x="1335527" y="478076"/>
            <a:ext cx="10425354" cy="797011"/>
          </a:xfrm>
        </p:spPr>
        <p:txBody>
          <a:bodyPr>
            <a:normAutofit/>
          </a:bodyPr>
          <a:lstStyle/>
          <a:p>
            <a:pPr algn="l"/>
            <a:r>
              <a:rPr lang="en-US" altLang="zh-TW" sz="3600" dirty="0"/>
              <a:t>Related Work</a:t>
            </a:r>
            <a:r>
              <a:rPr lang="zh-TW" altLang="en-US" sz="3600" dirty="0"/>
              <a:t> </a:t>
            </a:r>
            <a:r>
              <a:rPr lang="en-US" altLang="zh-TW" sz="3600" dirty="0"/>
              <a:t>–</a:t>
            </a:r>
            <a:r>
              <a:rPr lang="zh-TW" altLang="en-US" sz="3600" dirty="0"/>
              <a:t> </a:t>
            </a:r>
            <a:r>
              <a:rPr lang="en-US" altLang="zh-TW" sz="3600" dirty="0"/>
              <a:t>Deep learning Approach</a:t>
            </a:r>
            <a:endParaRPr lang="zh-TW" altLang="en-US" sz="3600" dirty="0"/>
          </a:p>
        </p:txBody>
      </p:sp>
      <p:sp>
        <p:nvSpPr>
          <p:cNvPr id="5" name="文字方塊 4">
            <a:extLst>
              <a:ext uri="{FF2B5EF4-FFF2-40B4-BE49-F238E27FC236}">
                <a16:creationId xmlns:a16="http://schemas.microsoft.com/office/drawing/2014/main" id="{F715EDDD-7129-4960-92EC-B5E1B6715DD6}"/>
              </a:ext>
            </a:extLst>
          </p:cNvPr>
          <p:cNvSpPr txBox="1"/>
          <p:nvPr/>
        </p:nvSpPr>
        <p:spPr>
          <a:xfrm>
            <a:off x="1335527" y="1149357"/>
            <a:ext cx="10238853" cy="1569660"/>
          </a:xfrm>
          <a:prstGeom prst="rect">
            <a:avLst/>
          </a:prstGeom>
          <a:noFill/>
        </p:spPr>
        <p:txBody>
          <a:bodyPr wrap="square" rtlCol="0">
            <a:spAutoFit/>
          </a:bodyPr>
          <a:lstStyle/>
          <a:p>
            <a:pPr>
              <a:lnSpc>
                <a:spcPct val="150000"/>
              </a:lnSpc>
            </a:pPr>
            <a:r>
              <a:rPr lang="en-US" altLang="zh-TW" sz="2200" b="1" dirty="0"/>
              <a:t>Exposing computer generated images by using deep convolutional neural networks       </a:t>
            </a:r>
            <a:endParaRPr lang="en-US" altLang="zh-TW" sz="2100" dirty="0"/>
          </a:p>
          <a:p>
            <a:pPr marL="342900" indent="-342900">
              <a:lnSpc>
                <a:spcPct val="150000"/>
              </a:lnSpc>
              <a:buFont typeface="Arial" panose="020B0604020202020204" pitchFamily="34" charset="0"/>
              <a:buChar char="•"/>
            </a:pPr>
            <a:r>
              <a:rPr lang="en-US" altLang="zh-TW" sz="2100" dirty="0"/>
              <a:t>Propose ResNet50 to classify the fake image</a:t>
            </a:r>
            <a:endParaRPr lang="zh-TW" altLang="en-US" sz="2100" dirty="0"/>
          </a:p>
          <a:p>
            <a:pPr marL="342900" indent="-342900">
              <a:lnSpc>
                <a:spcPct val="150000"/>
              </a:lnSpc>
              <a:buFont typeface="Arial" panose="020B0604020202020204" pitchFamily="34" charset="0"/>
              <a:buChar char="•"/>
            </a:pPr>
            <a:endParaRPr lang="zh-TW" altLang="en-US" sz="2100" dirty="0"/>
          </a:p>
        </p:txBody>
      </p:sp>
      <p:sp>
        <p:nvSpPr>
          <p:cNvPr id="6" name="文字方塊 5">
            <a:extLst>
              <a:ext uri="{FF2B5EF4-FFF2-40B4-BE49-F238E27FC236}">
                <a16:creationId xmlns:a16="http://schemas.microsoft.com/office/drawing/2014/main" id="{60F427EB-0FCA-44D0-93D6-30294CBEF3B5}"/>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11</a:t>
            </a:r>
            <a:endParaRPr lang="zh-TW" altLang="en-US" sz="1200" dirty="0">
              <a:latin typeface="Arial Black" panose="020B0A04020102020204" pitchFamily="34" charset="0"/>
            </a:endParaRPr>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282" y="2177119"/>
            <a:ext cx="9805715" cy="4129097"/>
          </a:xfrm>
          <a:prstGeom prst="rect">
            <a:avLst/>
          </a:prstGeom>
        </p:spPr>
      </p:pic>
      <p:sp>
        <p:nvSpPr>
          <p:cNvPr id="8" name="文字方塊 7"/>
          <p:cNvSpPr txBox="1"/>
          <p:nvPr/>
        </p:nvSpPr>
        <p:spPr>
          <a:xfrm>
            <a:off x="2352004" y="6301752"/>
            <a:ext cx="9338310" cy="523220"/>
          </a:xfrm>
          <a:prstGeom prst="rect">
            <a:avLst/>
          </a:prstGeom>
          <a:noFill/>
        </p:spPr>
        <p:txBody>
          <a:bodyPr wrap="square" rtlCol="0">
            <a:spAutoFit/>
          </a:bodyPr>
          <a:lstStyle/>
          <a:p>
            <a:r>
              <a:rPr lang="en-US" altLang="zh-TW" sz="1400" dirty="0">
                <a:solidFill>
                  <a:schemeClr val="accent3">
                    <a:lumMod val="75000"/>
                  </a:schemeClr>
                </a:solidFill>
              </a:rPr>
              <a:t>De </a:t>
            </a:r>
            <a:r>
              <a:rPr lang="en-US" altLang="zh-TW" sz="1400" dirty="0" err="1">
                <a:solidFill>
                  <a:schemeClr val="accent3">
                    <a:lumMod val="75000"/>
                  </a:schemeClr>
                </a:solidFill>
              </a:rPr>
              <a:t>Rezende</a:t>
            </a:r>
            <a:r>
              <a:rPr lang="en-US" altLang="zh-TW" sz="1400" dirty="0">
                <a:solidFill>
                  <a:schemeClr val="accent3">
                    <a:lumMod val="75000"/>
                  </a:schemeClr>
                </a:solidFill>
              </a:rPr>
              <a:t>, </a:t>
            </a:r>
            <a:r>
              <a:rPr lang="en-US" altLang="zh-TW" sz="1400" dirty="0" err="1">
                <a:solidFill>
                  <a:schemeClr val="accent3">
                    <a:lumMod val="75000"/>
                  </a:schemeClr>
                </a:solidFill>
              </a:rPr>
              <a:t>Edmar</a:t>
            </a:r>
            <a:r>
              <a:rPr lang="en-US" altLang="zh-TW" sz="1400" dirty="0">
                <a:solidFill>
                  <a:schemeClr val="accent3">
                    <a:lumMod val="75000"/>
                  </a:schemeClr>
                </a:solidFill>
              </a:rPr>
              <a:t> RS, et al. "Exposing computer generated images by using deep convolutional neural networks." </a:t>
            </a:r>
            <a:r>
              <a:rPr lang="en-US" altLang="zh-TW" sz="1400" i="1" dirty="0">
                <a:solidFill>
                  <a:schemeClr val="accent3">
                    <a:lumMod val="75000"/>
                  </a:schemeClr>
                </a:solidFill>
              </a:rPr>
              <a:t>Signal Processing: Image Communication</a:t>
            </a:r>
            <a:r>
              <a:rPr lang="en-US" altLang="zh-TW" sz="1400" dirty="0">
                <a:solidFill>
                  <a:schemeClr val="accent3">
                    <a:lumMod val="75000"/>
                  </a:schemeClr>
                </a:solidFill>
              </a:rPr>
              <a:t> 66 (2018): 113-126.</a:t>
            </a:r>
            <a:endParaRPr lang="zh-TW" altLang="en-US" sz="1400" dirty="0">
              <a:solidFill>
                <a:schemeClr val="accent3">
                  <a:lumMod val="75000"/>
                </a:schemeClr>
              </a:solidFill>
            </a:endParaRPr>
          </a:p>
        </p:txBody>
      </p:sp>
    </p:spTree>
    <p:extLst>
      <p:ext uri="{BB962C8B-B14F-4D97-AF65-F5344CB8AC3E}">
        <p14:creationId xmlns:p14="http://schemas.microsoft.com/office/powerpoint/2010/main" val="137024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descr="C:\Users\L.S.S\AppData\Local\Microsoft\Windows\INetCache\Content.Word\擷取.png"/>
          <p:cNvPicPr/>
          <p:nvPr/>
        </p:nvPicPr>
        <p:blipFill>
          <a:blip r:embed="rId3">
            <a:extLst>
              <a:ext uri="{28A0092B-C50C-407E-A947-70E740481C1C}">
                <a14:useLocalDpi xmlns:a14="http://schemas.microsoft.com/office/drawing/2010/main" val="0"/>
              </a:ext>
            </a:extLst>
          </a:blip>
          <a:srcRect/>
          <a:stretch>
            <a:fillRect/>
          </a:stretch>
        </p:blipFill>
        <p:spPr bwMode="auto">
          <a:xfrm>
            <a:off x="4312762" y="2108047"/>
            <a:ext cx="4367941" cy="3128597"/>
          </a:xfrm>
          <a:prstGeom prst="rect">
            <a:avLst/>
          </a:prstGeom>
          <a:noFill/>
          <a:ln>
            <a:noFill/>
          </a:ln>
        </p:spPr>
      </p:pic>
      <p:sp>
        <p:nvSpPr>
          <p:cNvPr id="4" name="標題 1">
            <a:extLst>
              <a:ext uri="{FF2B5EF4-FFF2-40B4-BE49-F238E27FC236}">
                <a16:creationId xmlns:a16="http://schemas.microsoft.com/office/drawing/2014/main" id="{C7A7DDF0-7216-45C9-80C4-DC4BF5EA0365}"/>
              </a:ext>
            </a:extLst>
          </p:cNvPr>
          <p:cNvSpPr>
            <a:spLocks noGrp="1"/>
          </p:cNvSpPr>
          <p:nvPr>
            <p:ph type="title"/>
          </p:nvPr>
        </p:nvSpPr>
        <p:spPr>
          <a:xfrm>
            <a:off x="1388042" y="491508"/>
            <a:ext cx="9581916" cy="797011"/>
          </a:xfrm>
        </p:spPr>
        <p:txBody>
          <a:bodyPr>
            <a:normAutofit/>
          </a:bodyPr>
          <a:lstStyle/>
          <a:p>
            <a:pPr algn="l"/>
            <a:r>
              <a:rPr lang="en-US" altLang="zh-TW" sz="3600" dirty="0"/>
              <a:t>Related Work – Deep learning Approach</a:t>
            </a:r>
            <a:endParaRPr lang="zh-TW" altLang="en-US" sz="3600" dirty="0"/>
          </a:p>
        </p:txBody>
      </p:sp>
      <p:sp>
        <p:nvSpPr>
          <p:cNvPr id="6" name="文字方塊 5">
            <a:extLst>
              <a:ext uri="{FF2B5EF4-FFF2-40B4-BE49-F238E27FC236}">
                <a16:creationId xmlns:a16="http://schemas.microsoft.com/office/drawing/2014/main" id="{60F427EB-0FCA-44D0-93D6-30294CBEF3B5}"/>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12</a:t>
            </a:r>
            <a:endParaRPr lang="zh-TW" altLang="en-US" sz="1200" dirty="0">
              <a:latin typeface="Arial Black" panose="020B0A04020102020204" pitchFamily="34" charset="0"/>
            </a:endParaRPr>
          </a:p>
        </p:txBody>
      </p:sp>
      <p:grpSp>
        <p:nvGrpSpPr>
          <p:cNvPr id="24" name="群組 23"/>
          <p:cNvGrpSpPr/>
          <p:nvPr/>
        </p:nvGrpSpPr>
        <p:grpSpPr>
          <a:xfrm>
            <a:off x="1286758" y="1215418"/>
            <a:ext cx="11014970" cy="5486444"/>
            <a:chOff x="1286758" y="1215418"/>
            <a:chExt cx="11014970" cy="5486444"/>
          </a:xfrm>
        </p:grpSpPr>
        <p:sp>
          <p:nvSpPr>
            <p:cNvPr id="8" name="文字方塊 7">
              <a:extLst>
                <a:ext uri="{FF2B5EF4-FFF2-40B4-BE49-F238E27FC236}">
                  <a16:creationId xmlns:a16="http://schemas.microsoft.com/office/drawing/2014/main" id="{F715EDDD-7129-4960-92EC-B5E1B6715DD6}"/>
                </a:ext>
              </a:extLst>
            </p:cNvPr>
            <p:cNvSpPr txBox="1"/>
            <p:nvPr/>
          </p:nvSpPr>
          <p:spPr>
            <a:xfrm>
              <a:off x="1286758" y="1215418"/>
              <a:ext cx="11014970" cy="415498"/>
            </a:xfrm>
            <a:prstGeom prst="rect">
              <a:avLst/>
            </a:prstGeom>
            <a:noFill/>
          </p:spPr>
          <p:txBody>
            <a:bodyPr wrap="square" rtlCol="0">
              <a:spAutoFit/>
            </a:bodyPr>
            <a:lstStyle/>
            <a:p>
              <a:pPr marL="342900" indent="-342900">
                <a:buFont typeface="Arial" panose="020B0604020202020204" pitchFamily="34" charset="0"/>
                <a:buChar char="•"/>
              </a:pPr>
              <a:r>
                <a:rPr lang="en-US" altLang="zh-TW" sz="2100" dirty="0"/>
                <a:t>Transfer ResNet-50 layer’s parameter to extract bottleneck features to train different classifier</a:t>
              </a:r>
            </a:p>
          </p:txBody>
        </p:sp>
        <p:grpSp>
          <p:nvGrpSpPr>
            <p:cNvPr id="17" name="群組 16"/>
            <p:cNvGrpSpPr/>
            <p:nvPr/>
          </p:nvGrpSpPr>
          <p:grpSpPr>
            <a:xfrm>
              <a:off x="1871567" y="1706880"/>
              <a:ext cx="8614866" cy="4994982"/>
              <a:chOff x="1871567" y="1739723"/>
              <a:chExt cx="8614866" cy="4994982"/>
            </a:xfrm>
          </p:grpSpPr>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1567" y="1739723"/>
                <a:ext cx="8614866" cy="4994982"/>
              </a:xfrm>
              <a:prstGeom prst="rect">
                <a:avLst/>
              </a:prstGeom>
            </p:spPr>
          </p:pic>
          <p:sp>
            <p:nvSpPr>
              <p:cNvPr id="11" name="弧形 10"/>
              <p:cNvSpPr/>
              <p:nvPr/>
            </p:nvSpPr>
            <p:spPr>
              <a:xfrm rot="16200000">
                <a:off x="2636486" y="3190390"/>
                <a:ext cx="485812" cy="1515410"/>
              </a:xfrm>
              <a:prstGeom prst="arc">
                <a:avLst>
                  <a:gd name="adj1" fmla="val 9739741"/>
                  <a:gd name="adj2" fmla="val 769783"/>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弧形 11"/>
              <p:cNvSpPr/>
              <p:nvPr/>
            </p:nvSpPr>
            <p:spPr>
              <a:xfrm rot="16200000">
                <a:off x="2512100" y="3806763"/>
                <a:ext cx="510202" cy="1278680"/>
              </a:xfrm>
              <a:prstGeom prst="arc">
                <a:avLst>
                  <a:gd name="adj1" fmla="val 8471416"/>
                  <a:gd name="adj2" fmla="val 217328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 name="弧形 12"/>
              <p:cNvSpPr/>
              <p:nvPr/>
            </p:nvSpPr>
            <p:spPr>
              <a:xfrm rot="16200000">
                <a:off x="2517855" y="4300195"/>
                <a:ext cx="498690" cy="1278680"/>
              </a:xfrm>
              <a:prstGeom prst="arc">
                <a:avLst>
                  <a:gd name="adj1" fmla="val 8471416"/>
                  <a:gd name="adj2" fmla="val 1922263"/>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 name="弧形 15"/>
              <p:cNvSpPr/>
              <p:nvPr/>
            </p:nvSpPr>
            <p:spPr>
              <a:xfrm rot="16200000">
                <a:off x="2647317" y="2715409"/>
                <a:ext cx="464149" cy="1515410"/>
              </a:xfrm>
              <a:prstGeom prst="arc">
                <a:avLst>
                  <a:gd name="adj1" fmla="val 9739741"/>
                  <a:gd name="adj2" fmla="val 769783"/>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Tree>
    <p:extLst>
      <p:ext uri="{BB962C8B-B14F-4D97-AF65-F5344CB8AC3E}">
        <p14:creationId xmlns:p14="http://schemas.microsoft.com/office/powerpoint/2010/main" val="81462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7A7DDF0-7216-45C9-80C4-DC4BF5EA0365}"/>
              </a:ext>
            </a:extLst>
          </p:cNvPr>
          <p:cNvSpPr>
            <a:spLocks noGrp="1"/>
          </p:cNvSpPr>
          <p:nvPr>
            <p:ph type="title"/>
          </p:nvPr>
        </p:nvSpPr>
        <p:spPr>
          <a:xfrm>
            <a:off x="1335527" y="478076"/>
            <a:ext cx="10425354" cy="797011"/>
          </a:xfrm>
        </p:spPr>
        <p:txBody>
          <a:bodyPr>
            <a:normAutofit/>
          </a:bodyPr>
          <a:lstStyle/>
          <a:p>
            <a:pPr algn="l"/>
            <a:r>
              <a:rPr lang="en-US" altLang="zh-TW" sz="3600" dirty="0"/>
              <a:t>Related Work</a:t>
            </a:r>
            <a:r>
              <a:rPr lang="zh-TW" altLang="en-US" sz="3600" dirty="0"/>
              <a:t> </a:t>
            </a:r>
            <a:r>
              <a:rPr lang="en-US" altLang="zh-TW" sz="3600" dirty="0"/>
              <a:t>–</a:t>
            </a:r>
            <a:r>
              <a:rPr lang="zh-TW" altLang="en-US" sz="3600" dirty="0"/>
              <a:t> </a:t>
            </a:r>
            <a:r>
              <a:rPr lang="en-US" altLang="zh-TW" sz="3600" dirty="0"/>
              <a:t>Deep learning Approach</a:t>
            </a:r>
            <a:endParaRPr lang="zh-TW" altLang="en-US" sz="3600" dirty="0"/>
          </a:p>
        </p:txBody>
      </p:sp>
      <p:sp>
        <p:nvSpPr>
          <p:cNvPr id="5" name="文字方塊 4">
            <a:extLst>
              <a:ext uri="{FF2B5EF4-FFF2-40B4-BE49-F238E27FC236}">
                <a16:creationId xmlns:a16="http://schemas.microsoft.com/office/drawing/2014/main" id="{F715EDDD-7129-4960-92EC-B5E1B6715DD6}"/>
              </a:ext>
            </a:extLst>
          </p:cNvPr>
          <p:cNvSpPr txBox="1"/>
          <p:nvPr/>
        </p:nvSpPr>
        <p:spPr>
          <a:xfrm>
            <a:off x="1335527" y="1275087"/>
            <a:ext cx="10685786" cy="1084912"/>
          </a:xfrm>
          <a:prstGeom prst="rect">
            <a:avLst/>
          </a:prstGeom>
          <a:noFill/>
        </p:spPr>
        <p:txBody>
          <a:bodyPr wrap="square" rtlCol="0">
            <a:spAutoFit/>
          </a:bodyPr>
          <a:lstStyle/>
          <a:p>
            <a:pPr>
              <a:lnSpc>
                <a:spcPct val="150000"/>
              </a:lnSpc>
            </a:pPr>
            <a:r>
              <a:rPr lang="en-US" altLang="zh-TW" sz="2200" b="1" dirty="0"/>
              <a:t>Application of </a:t>
            </a:r>
            <a:r>
              <a:rPr lang="en-US" altLang="zh-TW" sz="2200" b="1" dirty="0" err="1"/>
              <a:t>DenseNet</a:t>
            </a:r>
            <a:r>
              <a:rPr lang="en-US" altLang="zh-TW" sz="2200" b="1" dirty="0"/>
              <a:t> in Camera Model Identification and Post-processing</a:t>
            </a:r>
            <a:r>
              <a:rPr lang="zh-TW" altLang="en-US" sz="2200" b="1" dirty="0"/>
              <a:t> </a:t>
            </a:r>
            <a:r>
              <a:rPr lang="en-US" altLang="zh-TW" sz="2200" b="1" dirty="0"/>
              <a:t>Detection</a:t>
            </a:r>
          </a:p>
          <a:p>
            <a:pPr marL="342900" indent="-342900">
              <a:lnSpc>
                <a:spcPct val="150000"/>
              </a:lnSpc>
              <a:buFont typeface="Arial" panose="020B0604020202020204" pitchFamily="34" charset="0"/>
              <a:buChar char="•"/>
            </a:pPr>
            <a:r>
              <a:rPr lang="en-US" altLang="zh-TW" sz="2100" dirty="0"/>
              <a:t>Propose a model based on DenseNet-201 to classify manipulated images</a:t>
            </a:r>
            <a:endParaRPr lang="zh-TW" altLang="en-US" sz="2100" dirty="0"/>
          </a:p>
        </p:txBody>
      </p:sp>
      <p:sp>
        <p:nvSpPr>
          <p:cNvPr id="6" name="文字方塊 5">
            <a:extLst>
              <a:ext uri="{FF2B5EF4-FFF2-40B4-BE49-F238E27FC236}">
                <a16:creationId xmlns:a16="http://schemas.microsoft.com/office/drawing/2014/main" id="{60F427EB-0FCA-44D0-93D6-30294CBEF3B5}"/>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13</a:t>
            </a:r>
            <a:endParaRPr lang="zh-TW" altLang="en-US" sz="1200" dirty="0">
              <a:latin typeface="Arial Black" panose="020B0A04020102020204" pitchFamily="34" charset="0"/>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481" y="2567094"/>
            <a:ext cx="8685445" cy="3476904"/>
          </a:xfrm>
          <a:prstGeom prst="rect">
            <a:avLst/>
          </a:prstGeom>
        </p:spPr>
      </p:pic>
      <p:sp>
        <p:nvSpPr>
          <p:cNvPr id="3" name="文字方塊 2"/>
          <p:cNvSpPr txBox="1"/>
          <p:nvPr/>
        </p:nvSpPr>
        <p:spPr>
          <a:xfrm>
            <a:off x="2205481" y="6117087"/>
            <a:ext cx="8767319" cy="553998"/>
          </a:xfrm>
          <a:prstGeom prst="rect">
            <a:avLst/>
          </a:prstGeom>
          <a:noFill/>
        </p:spPr>
        <p:txBody>
          <a:bodyPr wrap="square" rtlCol="0">
            <a:spAutoFit/>
          </a:bodyPr>
          <a:lstStyle/>
          <a:p>
            <a:r>
              <a:rPr lang="en-US" altLang="zh-TW" sz="1400" dirty="0" err="1">
                <a:solidFill>
                  <a:schemeClr val="accent3">
                    <a:lumMod val="75000"/>
                  </a:schemeClr>
                </a:solidFill>
              </a:rPr>
              <a:t>Muntakim</a:t>
            </a:r>
            <a:r>
              <a:rPr lang="en-US" altLang="zh-TW" sz="1400" dirty="0">
                <a:solidFill>
                  <a:schemeClr val="accent3">
                    <a:lumMod val="75000"/>
                  </a:schemeClr>
                </a:solidFill>
              </a:rPr>
              <a:t> Rafi, Abdul, et al. "Application of </a:t>
            </a:r>
            <a:r>
              <a:rPr lang="en-US" altLang="zh-TW" sz="1400" dirty="0" err="1">
                <a:solidFill>
                  <a:schemeClr val="accent3">
                    <a:lumMod val="75000"/>
                  </a:schemeClr>
                </a:solidFill>
              </a:rPr>
              <a:t>DenseNet</a:t>
            </a:r>
            <a:r>
              <a:rPr lang="en-US" altLang="zh-TW" sz="1400" dirty="0">
                <a:solidFill>
                  <a:schemeClr val="accent3">
                    <a:lumMod val="75000"/>
                  </a:schemeClr>
                </a:solidFill>
              </a:rPr>
              <a:t> in Camera Model Identification and Post-processing Detection. " </a:t>
            </a:r>
            <a:r>
              <a:rPr lang="en-US" altLang="zh-TW" sz="1400" i="1" dirty="0">
                <a:solidFill>
                  <a:schemeClr val="accent3">
                    <a:lumMod val="75000"/>
                  </a:schemeClr>
                </a:solidFill>
              </a:rPr>
              <a:t>Proceedings of the IEEE Conference on Computer Vision and Pattern Recognition Workshops</a:t>
            </a:r>
            <a:r>
              <a:rPr lang="en-US" altLang="zh-TW" sz="1400" dirty="0">
                <a:solidFill>
                  <a:schemeClr val="accent3">
                    <a:lumMod val="75000"/>
                  </a:schemeClr>
                </a:solidFill>
              </a:rPr>
              <a:t>. 2019</a:t>
            </a:r>
            <a:r>
              <a:rPr lang="en-US" altLang="zh-TW" sz="1600" dirty="0">
                <a:solidFill>
                  <a:schemeClr val="accent3">
                    <a:lumMod val="75000"/>
                  </a:schemeClr>
                </a:solidFill>
              </a:rPr>
              <a:t>.</a:t>
            </a:r>
            <a:endParaRPr lang="zh-TW" altLang="en-US" sz="1600" dirty="0">
              <a:solidFill>
                <a:schemeClr val="accent3">
                  <a:lumMod val="75000"/>
                </a:schemeClr>
              </a:solidFill>
            </a:endParaRPr>
          </a:p>
        </p:txBody>
      </p:sp>
    </p:spTree>
    <p:extLst>
      <p:ext uri="{BB962C8B-B14F-4D97-AF65-F5344CB8AC3E}">
        <p14:creationId xmlns:p14="http://schemas.microsoft.com/office/powerpoint/2010/main" val="261287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p:cNvPicPr/>
          <p:nvPr/>
        </p:nvPicPr>
        <p:blipFill>
          <a:blip r:embed="rId3">
            <a:extLst>
              <a:ext uri="{28A0092B-C50C-407E-A947-70E740481C1C}">
                <a14:useLocalDpi xmlns:a14="http://schemas.microsoft.com/office/drawing/2010/main" val="0"/>
              </a:ext>
            </a:extLst>
          </a:blip>
          <a:srcRect/>
          <a:stretch>
            <a:fillRect/>
          </a:stretch>
        </p:blipFill>
        <p:spPr bwMode="auto">
          <a:xfrm>
            <a:off x="3300233" y="1671313"/>
            <a:ext cx="5757534" cy="4404880"/>
          </a:xfrm>
          <a:prstGeom prst="rect">
            <a:avLst/>
          </a:prstGeom>
          <a:noFill/>
          <a:ln>
            <a:noFill/>
          </a:ln>
        </p:spPr>
      </p:pic>
      <p:sp>
        <p:nvSpPr>
          <p:cNvPr id="4" name="標題 1">
            <a:extLst>
              <a:ext uri="{FF2B5EF4-FFF2-40B4-BE49-F238E27FC236}">
                <a16:creationId xmlns:a16="http://schemas.microsoft.com/office/drawing/2014/main" id="{C7A7DDF0-7216-45C9-80C4-DC4BF5EA0365}"/>
              </a:ext>
            </a:extLst>
          </p:cNvPr>
          <p:cNvSpPr>
            <a:spLocks noGrp="1"/>
          </p:cNvSpPr>
          <p:nvPr>
            <p:ph type="title"/>
          </p:nvPr>
        </p:nvSpPr>
        <p:spPr>
          <a:xfrm>
            <a:off x="1388042" y="361404"/>
            <a:ext cx="9581916" cy="797011"/>
          </a:xfrm>
        </p:spPr>
        <p:txBody>
          <a:bodyPr>
            <a:normAutofit/>
          </a:bodyPr>
          <a:lstStyle/>
          <a:p>
            <a:pPr algn="l"/>
            <a:r>
              <a:rPr lang="en-US" altLang="zh-TW" sz="3600" dirty="0"/>
              <a:t>Related Work – Deep learning Approach</a:t>
            </a:r>
            <a:endParaRPr lang="zh-TW" altLang="en-US" sz="3600" dirty="0"/>
          </a:p>
        </p:txBody>
      </p:sp>
      <p:sp>
        <p:nvSpPr>
          <p:cNvPr id="6" name="文字方塊 5">
            <a:extLst>
              <a:ext uri="{FF2B5EF4-FFF2-40B4-BE49-F238E27FC236}">
                <a16:creationId xmlns:a16="http://schemas.microsoft.com/office/drawing/2014/main" id="{60F427EB-0FCA-44D0-93D6-30294CBEF3B5}"/>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14</a:t>
            </a:r>
            <a:endParaRPr lang="zh-TW" altLang="en-US" sz="1200" dirty="0">
              <a:latin typeface="Arial Black" panose="020B0A04020102020204" pitchFamily="34" charset="0"/>
            </a:endParaRPr>
          </a:p>
        </p:txBody>
      </p:sp>
      <p:sp>
        <p:nvSpPr>
          <p:cNvPr id="2" name="文字方塊 1"/>
          <p:cNvSpPr txBox="1"/>
          <p:nvPr/>
        </p:nvSpPr>
        <p:spPr>
          <a:xfrm>
            <a:off x="1388042" y="1288519"/>
            <a:ext cx="10657654" cy="625625"/>
          </a:xfrm>
          <a:prstGeom prst="rect">
            <a:avLst/>
          </a:prstGeom>
          <a:noFill/>
        </p:spPr>
        <p:txBody>
          <a:bodyPr wrap="square" rtlCol="0">
            <a:spAutoFit/>
          </a:bodyPr>
          <a:lstStyle/>
          <a:p>
            <a:endParaRPr lang="zh-TW" altLang="en-US" dirty="0"/>
          </a:p>
        </p:txBody>
      </p:sp>
      <p:grpSp>
        <p:nvGrpSpPr>
          <p:cNvPr id="14" name="群組 13"/>
          <p:cNvGrpSpPr/>
          <p:nvPr/>
        </p:nvGrpSpPr>
        <p:grpSpPr>
          <a:xfrm>
            <a:off x="1127260" y="1045645"/>
            <a:ext cx="9617987" cy="5656217"/>
            <a:chOff x="1127260" y="1045645"/>
            <a:chExt cx="9617987" cy="5656217"/>
          </a:xfrm>
        </p:grpSpPr>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552" y="1045645"/>
              <a:ext cx="4862695" cy="5656217"/>
            </a:xfrm>
            <a:prstGeom prst="rect">
              <a:avLst/>
            </a:prstGeom>
          </p:spPr>
        </p:pic>
        <p:pic>
          <p:nvPicPr>
            <p:cNvPr id="10" name="圖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7260" y="1045645"/>
              <a:ext cx="4755292" cy="5656217"/>
            </a:xfrm>
            <a:prstGeom prst="rect">
              <a:avLst/>
            </a:prstGeom>
          </p:spPr>
        </p:pic>
      </p:grpSp>
    </p:spTree>
    <p:extLst>
      <p:ext uri="{BB962C8B-B14F-4D97-AF65-F5344CB8AC3E}">
        <p14:creationId xmlns:p14="http://schemas.microsoft.com/office/powerpoint/2010/main" val="254685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7A7DDF0-7216-45C9-80C4-DC4BF5EA0365}"/>
              </a:ext>
            </a:extLst>
          </p:cNvPr>
          <p:cNvSpPr>
            <a:spLocks noGrp="1"/>
          </p:cNvSpPr>
          <p:nvPr>
            <p:ph type="title"/>
          </p:nvPr>
        </p:nvSpPr>
        <p:spPr>
          <a:xfrm>
            <a:off x="1368981" y="507646"/>
            <a:ext cx="4585222" cy="797011"/>
          </a:xfrm>
        </p:spPr>
        <p:txBody>
          <a:bodyPr>
            <a:normAutofit/>
          </a:bodyPr>
          <a:lstStyle/>
          <a:p>
            <a:pPr algn="l"/>
            <a:r>
              <a:rPr lang="en-US" altLang="zh-TW" sz="3600" dirty="0"/>
              <a:t>Motivation</a:t>
            </a:r>
            <a:endParaRPr lang="zh-TW" altLang="en-US" sz="3600" dirty="0"/>
          </a:p>
        </p:txBody>
      </p:sp>
      <p:sp>
        <p:nvSpPr>
          <p:cNvPr id="5" name="文字方塊 4">
            <a:extLst>
              <a:ext uri="{FF2B5EF4-FFF2-40B4-BE49-F238E27FC236}">
                <a16:creationId xmlns:a16="http://schemas.microsoft.com/office/drawing/2014/main" id="{F715EDDD-7129-4960-92EC-B5E1B6715DD6}"/>
              </a:ext>
            </a:extLst>
          </p:cNvPr>
          <p:cNvSpPr txBox="1"/>
          <p:nvPr/>
        </p:nvSpPr>
        <p:spPr>
          <a:xfrm>
            <a:off x="1368981" y="1304657"/>
            <a:ext cx="9686946" cy="3108543"/>
          </a:xfrm>
          <a:prstGeom prst="rect">
            <a:avLst/>
          </a:prstGeom>
          <a:noFill/>
        </p:spPr>
        <p:txBody>
          <a:bodyPr wrap="square" rtlCol="0">
            <a:spAutoFit/>
          </a:bodyPr>
          <a:lstStyle/>
          <a:p>
            <a:pPr marL="342900" indent="-342900">
              <a:buFont typeface="Arial" panose="020B0604020202020204" pitchFamily="34" charset="0"/>
              <a:buChar char="•"/>
            </a:pPr>
            <a:r>
              <a:rPr lang="en-US" altLang="zh-TW" sz="2200" dirty="0"/>
              <a:t>Traditional image forgery</a:t>
            </a:r>
          </a:p>
          <a:p>
            <a:pPr marL="800100" lvl="1" indent="-342900">
              <a:buFont typeface="Arial" panose="020B0604020202020204" pitchFamily="34" charset="0"/>
              <a:buChar char="•"/>
            </a:pPr>
            <a:r>
              <a:rPr lang="en-US" altLang="zh-TW" sz="2200" dirty="0"/>
              <a:t>Cons.</a:t>
            </a:r>
          </a:p>
          <a:p>
            <a:pPr marL="1257300" lvl="2" indent="-342900">
              <a:buFont typeface="Arial" panose="020B0604020202020204" pitchFamily="34" charset="0"/>
              <a:buChar char="•"/>
            </a:pPr>
            <a:r>
              <a:rPr lang="en-US" altLang="zh-TW" sz="2200" dirty="0"/>
              <a:t>Cannot find the fake statistical information from GAN’s images</a:t>
            </a:r>
          </a:p>
          <a:p>
            <a:pPr marL="800100" lvl="1" indent="-342900">
              <a:buFont typeface="Arial" panose="020B0604020202020204" pitchFamily="34" charset="0"/>
              <a:buChar char="•"/>
            </a:pPr>
            <a:endParaRPr lang="en-US" altLang="zh-TW" sz="2200" dirty="0"/>
          </a:p>
          <a:p>
            <a:pPr marL="342900" indent="-342900">
              <a:buFont typeface="Arial" panose="020B0604020202020204" pitchFamily="34" charset="0"/>
              <a:buChar char="•"/>
            </a:pPr>
            <a:r>
              <a:rPr lang="en-US" altLang="zh-TW" sz="2200" dirty="0"/>
              <a:t>Supervised Learning CNN</a:t>
            </a:r>
          </a:p>
          <a:p>
            <a:pPr marL="800100" lvl="1" indent="-342900">
              <a:buFont typeface="Arial" panose="020B0604020202020204" pitchFamily="34" charset="0"/>
              <a:buChar char="•"/>
            </a:pPr>
            <a:r>
              <a:rPr lang="en-US" altLang="zh-TW" sz="2200" dirty="0"/>
              <a:t>Cons.</a:t>
            </a:r>
          </a:p>
          <a:p>
            <a:pPr marL="1257300" lvl="2" indent="-342900">
              <a:buFont typeface="Arial" panose="020B0604020202020204" pitchFamily="34" charset="0"/>
              <a:buChar char="•"/>
            </a:pPr>
            <a:r>
              <a:rPr lang="en-US" altLang="zh-TW" sz="2200" dirty="0"/>
              <a:t>It is hard to generalize</a:t>
            </a:r>
          </a:p>
          <a:p>
            <a:pPr marL="1257300" lvl="2" indent="-342900">
              <a:buFont typeface="Arial" panose="020B0604020202020204" pitchFamily="34" charset="0"/>
              <a:buChar char="•"/>
            </a:pPr>
            <a:r>
              <a:rPr lang="en-US" altLang="zh-TW" sz="2200" dirty="0"/>
              <a:t>May fail to detect new class (new GAN’s image)</a:t>
            </a:r>
          </a:p>
          <a:p>
            <a:pPr marL="342900" indent="-342900">
              <a:buFont typeface="Arial" panose="020B0604020202020204" pitchFamily="34" charset="0"/>
              <a:buChar char="•"/>
            </a:pPr>
            <a:endParaRPr lang="zh-TW" altLang="en-US" sz="2000" dirty="0"/>
          </a:p>
        </p:txBody>
      </p:sp>
      <p:sp>
        <p:nvSpPr>
          <p:cNvPr id="6" name="文字方塊 5">
            <a:extLst>
              <a:ext uri="{FF2B5EF4-FFF2-40B4-BE49-F238E27FC236}">
                <a16:creationId xmlns:a16="http://schemas.microsoft.com/office/drawing/2014/main" id="{60F427EB-0FCA-44D0-93D6-30294CBEF3B5}"/>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15</a:t>
            </a:r>
            <a:endParaRPr lang="zh-TW" altLang="en-US" sz="1200" dirty="0">
              <a:latin typeface="Arial Black" panose="020B0A04020102020204" pitchFamily="34" charset="0"/>
            </a:endParaRPr>
          </a:p>
        </p:txBody>
      </p:sp>
    </p:spTree>
    <p:extLst>
      <p:ext uri="{BB962C8B-B14F-4D97-AF65-F5344CB8AC3E}">
        <p14:creationId xmlns:p14="http://schemas.microsoft.com/office/powerpoint/2010/main" val="1683832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1484311" y="522514"/>
            <a:ext cx="10018713" cy="683289"/>
          </a:xfrm>
        </p:spPr>
        <p:txBody>
          <a:bodyPr>
            <a:noAutofit/>
          </a:bodyPr>
          <a:lstStyle/>
          <a:p>
            <a:pPr algn="l"/>
            <a:r>
              <a:rPr lang="en-US" altLang="zh-TW" sz="3600" dirty="0"/>
              <a:t>Outline</a:t>
            </a:r>
            <a:endParaRPr lang="zh-TW" altLang="en-US" sz="3600" dirty="0"/>
          </a:p>
        </p:txBody>
      </p:sp>
      <p:sp>
        <p:nvSpPr>
          <p:cNvPr id="5" name="文字方塊 4"/>
          <p:cNvSpPr txBox="1"/>
          <p:nvPr/>
        </p:nvSpPr>
        <p:spPr>
          <a:xfrm>
            <a:off x="1368980" y="1304657"/>
            <a:ext cx="10134043" cy="297004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TW" sz="2200" dirty="0"/>
              <a:t>Introduction</a:t>
            </a:r>
          </a:p>
          <a:p>
            <a:pPr marL="342900" indent="-342900">
              <a:lnSpc>
                <a:spcPct val="150000"/>
              </a:lnSpc>
              <a:buFont typeface="Arial" panose="020B0604020202020204" pitchFamily="34" charset="0"/>
              <a:buChar char="•"/>
            </a:pPr>
            <a:r>
              <a:rPr lang="en-US" altLang="zh-TW" sz="2200" dirty="0"/>
              <a:t>Related Work</a:t>
            </a:r>
          </a:p>
          <a:p>
            <a:pPr marL="342900" indent="-342900">
              <a:lnSpc>
                <a:spcPct val="150000"/>
              </a:lnSpc>
              <a:buFont typeface="Arial" panose="020B0604020202020204" pitchFamily="34" charset="0"/>
              <a:buChar char="•"/>
            </a:pPr>
            <a:r>
              <a:rPr lang="en-US" altLang="zh-TW" sz="2200" dirty="0">
                <a:solidFill>
                  <a:srgbClr val="FF0000"/>
                </a:solidFill>
              </a:rPr>
              <a:t>The proposed Method</a:t>
            </a:r>
          </a:p>
          <a:p>
            <a:pPr marL="342900" indent="-342900">
              <a:lnSpc>
                <a:spcPct val="150000"/>
              </a:lnSpc>
              <a:buFont typeface="Arial" panose="020B0604020202020204" pitchFamily="34" charset="0"/>
              <a:buChar char="•"/>
            </a:pPr>
            <a:r>
              <a:rPr lang="en-US" altLang="zh-TW" sz="2200" dirty="0"/>
              <a:t>Experiment</a:t>
            </a:r>
            <a:r>
              <a:rPr lang="zh-TW" altLang="en-US" sz="2200" dirty="0"/>
              <a:t> </a:t>
            </a:r>
            <a:r>
              <a:rPr lang="en-US" altLang="zh-TW" sz="2200" dirty="0"/>
              <a:t>result</a:t>
            </a:r>
          </a:p>
          <a:p>
            <a:pPr marL="342900" indent="-342900">
              <a:lnSpc>
                <a:spcPct val="150000"/>
              </a:lnSpc>
              <a:buFont typeface="Arial" panose="020B0604020202020204" pitchFamily="34" charset="0"/>
              <a:buChar char="•"/>
            </a:pPr>
            <a:r>
              <a:rPr lang="en-US" altLang="zh-TW" sz="2200" dirty="0"/>
              <a:t>Conclusion</a:t>
            </a:r>
          </a:p>
          <a:p>
            <a:pPr marL="342900" indent="-342900">
              <a:buFont typeface="Arial" panose="020B0604020202020204" pitchFamily="34" charset="0"/>
              <a:buChar char="•"/>
            </a:pPr>
            <a:endParaRPr lang="en-US" altLang="zh-TW" sz="2200" dirty="0"/>
          </a:p>
        </p:txBody>
      </p:sp>
      <p:sp>
        <p:nvSpPr>
          <p:cNvPr id="6" name="文字方塊 5">
            <a:extLst>
              <a:ext uri="{FF2B5EF4-FFF2-40B4-BE49-F238E27FC236}">
                <a16:creationId xmlns:a16="http://schemas.microsoft.com/office/drawing/2014/main" id="{A8CCE6A4-4211-4745-9EED-5D8C2B047520}"/>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1</a:t>
            </a:r>
            <a:endParaRPr lang="zh-TW" altLang="en-US" sz="1200" dirty="0">
              <a:latin typeface="Arial Black" panose="020B0A04020102020204" pitchFamily="34" charset="0"/>
            </a:endParaRPr>
          </a:p>
        </p:txBody>
      </p:sp>
    </p:spTree>
    <p:extLst>
      <p:ext uri="{BB962C8B-B14F-4D97-AF65-F5344CB8AC3E}">
        <p14:creationId xmlns:p14="http://schemas.microsoft.com/office/powerpoint/2010/main" val="3523051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1484311" y="522514"/>
            <a:ext cx="10018713" cy="683289"/>
          </a:xfrm>
        </p:spPr>
        <p:txBody>
          <a:bodyPr>
            <a:noAutofit/>
          </a:bodyPr>
          <a:lstStyle/>
          <a:p>
            <a:pPr algn="l"/>
            <a:r>
              <a:rPr lang="en-US" altLang="zh-TW" sz="3600" dirty="0"/>
              <a:t>Outline</a:t>
            </a:r>
            <a:endParaRPr lang="zh-TW" altLang="en-US" sz="3600" dirty="0"/>
          </a:p>
        </p:txBody>
      </p:sp>
      <p:sp>
        <p:nvSpPr>
          <p:cNvPr id="5" name="文字方塊 4"/>
          <p:cNvSpPr txBox="1"/>
          <p:nvPr/>
        </p:nvSpPr>
        <p:spPr>
          <a:xfrm>
            <a:off x="1368980" y="1304657"/>
            <a:ext cx="10134043" cy="297004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TW" sz="2200" dirty="0"/>
              <a:t>Introduction</a:t>
            </a:r>
          </a:p>
          <a:p>
            <a:pPr marL="342900" indent="-342900">
              <a:lnSpc>
                <a:spcPct val="150000"/>
              </a:lnSpc>
              <a:buFont typeface="Arial" panose="020B0604020202020204" pitchFamily="34" charset="0"/>
              <a:buChar char="•"/>
            </a:pPr>
            <a:r>
              <a:rPr lang="en-US" altLang="zh-TW" sz="2200" dirty="0"/>
              <a:t>Related Work</a:t>
            </a:r>
          </a:p>
          <a:p>
            <a:pPr marL="342900" indent="-342900">
              <a:lnSpc>
                <a:spcPct val="150000"/>
              </a:lnSpc>
              <a:buFont typeface="Arial" panose="020B0604020202020204" pitchFamily="34" charset="0"/>
              <a:buChar char="•"/>
            </a:pPr>
            <a:r>
              <a:rPr lang="en-US" altLang="zh-TW" sz="2200" dirty="0"/>
              <a:t>The proposed Method</a:t>
            </a:r>
          </a:p>
          <a:p>
            <a:pPr marL="342900" indent="-342900">
              <a:lnSpc>
                <a:spcPct val="150000"/>
              </a:lnSpc>
              <a:buFont typeface="Arial" panose="020B0604020202020204" pitchFamily="34" charset="0"/>
              <a:buChar char="•"/>
            </a:pPr>
            <a:r>
              <a:rPr lang="en-US" altLang="zh-TW" sz="2200" dirty="0"/>
              <a:t>Experiment</a:t>
            </a:r>
            <a:r>
              <a:rPr lang="zh-TW" altLang="en-US" sz="2200" dirty="0"/>
              <a:t> </a:t>
            </a:r>
            <a:r>
              <a:rPr lang="en-US" altLang="zh-TW" sz="2200" dirty="0"/>
              <a:t>result</a:t>
            </a:r>
          </a:p>
          <a:p>
            <a:pPr marL="342900" indent="-342900">
              <a:lnSpc>
                <a:spcPct val="150000"/>
              </a:lnSpc>
              <a:buFont typeface="Arial" panose="020B0604020202020204" pitchFamily="34" charset="0"/>
              <a:buChar char="•"/>
            </a:pPr>
            <a:r>
              <a:rPr lang="en-US" altLang="zh-TW" sz="2200" dirty="0"/>
              <a:t>Conclusion</a:t>
            </a:r>
          </a:p>
          <a:p>
            <a:pPr marL="342900" indent="-342900">
              <a:buFont typeface="Arial" panose="020B0604020202020204" pitchFamily="34" charset="0"/>
              <a:buChar char="•"/>
            </a:pPr>
            <a:endParaRPr lang="en-US" altLang="zh-TW" sz="2200" dirty="0"/>
          </a:p>
        </p:txBody>
      </p:sp>
      <p:sp>
        <p:nvSpPr>
          <p:cNvPr id="6" name="文字方塊 5">
            <a:extLst>
              <a:ext uri="{FF2B5EF4-FFF2-40B4-BE49-F238E27FC236}">
                <a16:creationId xmlns:a16="http://schemas.microsoft.com/office/drawing/2014/main" id="{A8CCE6A4-4211-4745-9EED-5D8C2B047520}"/>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1</a:t>
            </a:r>
            <a:endParaRPr lang="zh-TW" altLang="en-US" sz="1200" dirty="0">
              <a:latin typeface="Arial Black" panose="020B0A04020102020204" pitchFamily="34" charset="0"/>
            </a:endParaRPr>
          </a:p>
        </p:txBody>
      </p:sp>
    </p:spTree>
    <p:extLst>
      <p:ext uri="{BB962C8B-B14F-4D97-AF65-F5344CB8AC3E}">
        <p14:creationId xmlns:p14="http://schemas.microsoft.com/office/powerpoint/2010/main" val="656072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123">
            <a:extLst>
              <a:ext uri="{FF2B5EF4-FFF2-40B4-BE49-F238E27FC236}">
                <a16:creationId xmlns:a16="http://schemas.microsoft.com/office/drawing/2014/main" id="{76661E56-C515-42FC-A636-4D7C53463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940" y="1270984"/>
            <a:ext cx="6519678" cy="5430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a:xfrm>
            <a:off x="1592356" y="265672"/>
            <a:ext cx="10599644" cy="1189653"/>
          </a:xfrm>
        </p:spPr>
        <p:txBody>
          <a:bodyPr>
            <a:normAutofit/>
          </a:bodyPr>
          <a:lstStyle/>
          <a:p>
            <a:pPr algn="l"/>
            <a:r>
              <a:rPr lang="en-US" altLang="zh-TW" sz="3600" dirty="0"/>
              <a:t>The proposed Model</a:t>
            </a:r>
            <a:endParaRPr lang="zh-TW" altLang="en-US" sz="3600" dirty="0"/>
          </a:p>
        </p:txBody>
      </p:sp>
      <p:sp>
        <p:nvSpPr>
          <p:cNvPr id="9" name="文字方塊 8">
            <a:extLst>
              <a:ext uri="{FF2B5EF4-FFF2-40B4-BE49-F238E27FC236}">
                <a16:creationId xmlns:a16="http://schemas.microsoft.com/office/drawing/2014/main" id="{63928CD2-911B-4C0B-BD68-FD6A1D1D35B7}"/>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16</a:t>
            </a:r>
            <a:endParaRPr lang="zh-TW" altLang="en-US" sz="1200" dirty="0">
              <a:latin typeface="Arial Black" panose="020B0A04020102020204" pitchFamily="34" charset="0"/>
            </a:endParaRPr>
          </a:p>
        </p:txBody>
      </p:sp>
      <p:cxnSp>
        <p:nvCxnSpPr>
          <p:cNvPr id="18" name="直線接點 17"/>
          <p:cNvCxnSpPr/>
          <p:nvPr/>
        </p:nvCxnSpPr>
        <p:spPr>
          <a:xfrm>
            <a:off x="4010891" y="3719945"/>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039" y="1455324"/>
            <a:ext cx="7661920" cy="4465225"/>
          </a:xfrm>
          <a:prstGeom prst="rect">
            <a:avLst/>
          </a:prstGeom>
        </p:spPr>
      </p:pic>
      <p:sp>
        <p:nvSpPr>
          <p:cNvPr id="6" name="L-圖案 5"/>
          <p:cNvSpPr/>
          <p:nvPr/>
        </p:nvSpPr>
        <p:spPr>
          <a:xfrm rot="10800000" flipH="1">
            <a:off x="139039" y="1452977"/>
            <a:ext cx="6007761" cy="4467572"/>
          </a:xfrm>
          <a:prstGeom prst="corner">
            <a:avLst>
              <a:gd name="adj1" fmla="val 50000"/>
              <a:gd name="adj2" fmla="val 80956"/>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784600" y="3695700"/>
            <a:ext cx="4016359" cy="2224849"/>
          </a:xfrm>
          <a:prstGeom prst="rect">
            <a:avLst/>
          </a:prstGeom>
          <a:noFill/>
          <a:ln w="38100">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graphicFrame>
        <p:nvGraphicFramePr>
          <p:cNvPr id="5" name="內容版面配置區 4">
            <a:extLst>
              <a:ext uri="{FF2B5EF4-FFF2-40B4-BE49-F238E27FC236}">
                <a16:creationId xmlns:a16="http://schemas.microsoft.com/office/drawing/2014/main" id="{470EBA25-70CB-48FA-9E3E-D7FE9EC99C5D}"/>
              </a:ext>
            </a:extLst>
          </p:cNvPr>
          <p:cNvGraphicFramePr>
            <a:graphicFrameLocks noGrp="1"/>
          </p:cNvGraphicFramePr>
          <p:nvPr>
            <p:ph idx="1"/>
            <p:extLst>
              <p:ext uri="{D42A27DB-BD31-4B8C-83A1-F6EECF244321}">
                <p14:modId xmlns:p14="http://schemas.microsoft.com/office/powerpoint/2010/main" val="2291390358"/>
              </p:ext>
            </p:extLst>
          </p:nvPr>
        </p:nvGraphicFramePr>
        <p:xfrm>
          <a:off x="4193976" y="1452977"/>
          <a:ext cx="6110302" cy="4744625"/>
        </p:xfrm>
        <a:graphic>
          <a:graphicData uri="http://schemas.openxmlformats.org/drawingml/2006/table">
            <a:tbl>
              <a:tblPr firstRow="1" firstCol="1" bandRow="1">
                <a:tableStyleId>{073A0DAA-6AF3-43AB-8588-CEC1D06C72B9}</a:tableStyleId>
              </a:tblPr>
              <a:tblGrid>
                <a:gridCol w="925019">
                  <a:extLst>
                    <a:ext uri="{9D8B030D-6E8A-4147-A177-3AD203B41FA5}">
                      <a16:colId xmlns:a16="http://schemas.microsoft.com/office/drawing/2014/main" val="4098380785"/>
                    </a:ext>
                  </a:extLst>
                </a:gridCol>
                <a:gridCol w="2556219">
                  <a:extLst>
                    <a:ext uri="{9D8B030D-6E8A-4147-A177-3AD203B41FA5}">
                      <a16:colId xmlns:a16="http://schemas.microsoft.com/office/drawing/2014/main" val="1509189221"/>
                    </a:ext>
                  </a:extLst>
                </a:gridCol>
                <a:gridCol w="2629064">
                  <a:extLst>
                    <a:ext uri="{9D8B030D-6E8A-4147-A177-3AD203B41FA5}">
                      <a16:colId xmlns:a16="http://schemas.microsoft.com/office/drawing/2014/main" val="1596156056"/>
                    </a:ext>
                  </a:extLst>
                </a:gridCol>
              </a:tblGrid>
              <a:tr h="316308">
                <a:tc>
                  <a:txBody>
                    <a:bodyPr/>
                    <a:lstStyle/>
                    <a:p>
                      <a:pPr algn="ctr"/>
                      <a:r>
                        <a:rPr lang="en-US" sz="2000" kern="100" dirty="0">
                          <a:effectLst/>
                        </a:rPr>
                        <a:t>Layers</a:t>
                      </a:r>
                      <a:endParaRPr lang="zh-TW" sz="2000" kern="100" dirty="0">
                        <a:effectLst/>
                        <a:latin typeface="Calibri" panose="020F0502020204030204" pitchFamily="34" charset="0"/>
                        <a:cs typeface="Times New Roman" panose="02020603050405020304" pitchFamily="18" charset="0"/>
                      </a:endParaRPr>
                    </a:p>
                  </a:txBody>
                  <a:tcPr marL="66947" marR="66947" marT="0" marB="0" anchor="ctr"/>
                </a:tc>
                <a:tc>
                  <a:txBody>
                    <a:bodyPr/>
                    <a:lstStyle/>
                    <a:p>
                      <a:pPr algn="ctr"/>
                      <a:r>
                        <a:rPr lang="en-US" sz="2000" kern="100" dirty="0">
                          <a:effectLst/>
                        </a:rPr>
                        <a:t>D1</a:t>
                      </a:r>
                      <a:endParaRPr lang="zh-TW" sz="2000" kern="100" dirty="0">
                        <a:effectLst/>
                        <a:latin typeface="Calibri" panose="020F0502020204030204" pitchFamily="34" charset="0"/>
                        <a:cs typeface="Times New Roman" panose="02020603050405020304" pitchFamily="18" charset="0"/>
                      </a:endParaRPr>
                    </a:p>
                  </a:txBody>
                  <a:tcPr marL="66947" marR="66947" marT="0" marB="0" anchor="ctr"/>
                </a:tc>
                <a:tc>
                  <a:txBody>
                    <a:bodyPr/>
                    <a:lstStyle/>
                    <a:p>
                      <a:pPr algn="ctr"/>
                      <a:r>
                        <a:rPr lang="en-US" sz="2000" kern="100">
                          <a:effectLst/>
                        </a:rPr>
                        <a:t>D2</a:t>
                      </a:r>
                      <a:endParaRPr lang="zh-TW" sz="2000" kern="100">
                        <a:effectLst/>
                        <a:latin typeface="Calibri" panose="020F0502020204030204" pitchFamily="34" charset="0"/>
                        <a:cs typeface="Times New Roman" panose="02020603050405020304" pitchFamily="18" charset="0"/>
                      </a:endParaRPr>
                    </a:p>
                  </a:txBody>
                  <a:tcPr marL="66947" marR="66947" marT="0" marB="0" anchor="ctr"/>
                </a:tc>
                <a:extLst>
                  <a:ext uri="{0D108BD9-81ED-4DB2-BD59-A6C34878D82A}">
                    <a16:rowId xmlns:a16="http://schemas.microsoft.com/office/drawing/2014/main" val="886776917"/>
                  </a:ext>
                </a:extLst>
              </a:tr>
              <a:tr h="948925">
                <a:tc>
                  <a:txBody>
                    <a:bodyPr/>
                    <a:lstStyle/>
                    <a:p>
                      <a:pPr algn="ctr"/>
                      <a:r>
                        <a:rPr lang="en-US" sz="2000" kern="100" dirty="0">
                          <a:effectLst/>
                        </a:rPr>
                        <a:t>1</a:t>
                      </a:r>
                      <a:endParaRPr lang="zh-TW" sz="2000" kern="100" dirty="0">
                        <a:effectLst/>
                        <a:latin typeface="Calibri" panose="020F0502020204030204" pitchFamily="34" charset="0"/>
                        <a:cs typeface="Times New Roman" panose="02020603050405020304" pitchFamily="18" charset="0"/>
                      </a:endParaRPr>
                    </a:p>
                  </a:txBody>
                  <a:tcPr marL="66947" marR="66947" marT="0" marB="0" anchor="ctr"/>
                </a:tc>
                <a:tc>
                  <a:txBody>
                    <a:bodyPr/>
                    <a:lstStyle/>
                    <a:p>
                      <a:pPr algn="ctr"/>
                      <a:r>
                        <a:rPr lang="en-US" sz="2000" kern="100" dirty="0" err="1">
                          <a:effectLst/>
                        </a:rPr>
                        <a:t>Conv.layer</a:t>
                      </a:r>
                      <a:r>
                        <a:rPr lang="en-US" sz="2000" kern="100" dirty="0">
                          <a:effectLst/>
                        </a:rPr>
                        <a:t>,</a:t>
                      </a:r>
                      <a:endParaRPr lang="zh-TW" sz="2000" kern="100" dirty="0">
                        <a:effectLst/>
                      </a:endParaRPr>
                    </a:p>
                    <a:p>
                      <a:pPr algn="ctr"/>
                      <a:r>
                        <a:rPr lang="en-US" sz="2000" kern="100" dirty="0">
                          <a:effectLst/>
                        </a:rPr>
                        <a:t>Kernel=7*7,</a:t>
                      </a:r>
                      <a:endParaRPr lang="zh-TW" sz="2000" kern="100" dirty="0">
                        <a:effectLst/>
                      </a:endParaRPr>
                    </a:p>
                    <a:p>
                      <a:pPr algn="ctr"/>
                      <a:r>
                        <a:rPr lang="en-US" sz="2000" kern="100" dirty="0">
                          <a:effectLst/>
                        </a:rPr>
                        <a:t>Stride=4,channel=96</a:t>
                      </a:r>
                      <a:endParaRPr lang="zh-TW" sz="2000" kern="100" dirty="0">
                        <a:effectLst/>
                        <a:latin typeface="Calibri" panose="020F0502020204030204" pitchFamily="34" charset="0"/>
                        <a:cs typeface="Times New Roman" panose="02020603050405020304" pitchFamily="18" charset="0"/>
                      </a:endParaRPr>
                    </a:p>
                  </a:txBody>
                  <a:tcPr marL="66947" marR="66947" marT="0" marB="0" anchor="ctr"/>
                </a:tc>
                <a:tc>
                  <a:txBody>
                    <a:bodyPr/>
                    <a:lstStyle/>
                    <a:p>
                      <a:pPr algn="ctr"/>
                      <a:r>
                        <a:rPr lang="en-US" sz="2000" kern="100">
                          <a:effectLst/>
                        </a:rPr>
                        <a:t>Conv.layer,</a:t>
                      </a:r>
                      <a:endParaRPr lang="zh-TW" sz="2000" kern="100">
                        <a:effectLst/>
                      </a:endParaRPr>
                    </a:p>
                    <a:p>
                      <a:pPr algn="ctr"/>
                      <a:r>
                        <a:rPr lang="en-US" sz="2000" kern="100">
                          <a:effectLst/>
                        </a:rPr>
                        <a:t>Kernel=3*3</a:t>
                      </a:r>
                      <a:endParaRPr lang="zh-TW" sz="2000" kern="100">
                        <a:effectLst/>
                      </a:endParaRPr>
                    </a:p>
                    <a:p>
                      <a:pPr algn="ctr"/>
                      <a:r>
                        <a:rPr lang="en-US" sz="2000" kern="100">
                          <a:effectLst/>
                        </a:rPr>
                        <a:t>Channel=2</a:t>
                      </a:r>
                      <a:endParaRPr lang="zh-TW" sz="2000" kern="100">
                        <a:effectLst/>
                        <a:latin typeface="Calibri" panose="020F0502020204030204" pitchFamily="34" charset="0"/>
                        <a:cs typeface="Times New Roman" panose="02020603050405020304" pitchFamily="18" charset="0"/>
                      </a:endParaRPr>
                    </a:p>
                  </a:txBody>
                  <a:tcPr marL="66947" marR="66947" marT="0" marB="0" anchor="ctr"/>
                </a:tc>
                <a:extLst>
                  <a:ext uri="{0D108BD9-81ED-4DB2-BD59-A6C34878D82A}">
                    <a16:rowId xmlns:a16="http://schemas.microsoft.com/office/drawing/2014/main" val="1197460784"/>
                  </a:ext>
                </a:extLst>
              </a:tr>
              <a:tr h="632617">
                <a:tc>
                  <a:txBody>
                    <a:bodyPr/>
                    <a:lstStyle/>
                    <a:p>
                      <a:pPr algn="ctr"/>
                      <a:r>
                        <a:rPr lang="en-US" sz="2000" kern="100">
                          <a:effectLst/>
                        </a:rPr>
                        <a:t>2</a:t>
                      </a:r>
                      <a:endParaRPr lang="zh-TW" sz="2000" kern="100">
                        <a:effectLst/>
                        <a:latin typeface="Calibri" panose="020F0502020204030204" pitchFamily="34" charset="0"/>
                        <a:cs typeface="Times New Roman" panose="02020603050405020304" pitchFamily="18" charset="0"/>
                      </a:endParaRPr>
                    </a:p>
                  </a:txBody>
                  <a:tcPr marL="66947" marR="66947" marT="0" marB="0" anchor="ctr"/>
                </a:tc>
                <a:tc>
                  <a:txBody>
                    <a:bodyPr/>
                    <a:lstStyle/>
                    <a:p>
                      <a:pPr algn="ctr"/>
                      <a:r>
                        <a:rPr lang="en-US" sz="2000" kern="100" dirty="0">
                          <a:effectLst/>
                        </a:rPr>
                        <a:t>Residual block*2,</a:t>
                      </a:r>
                      <a:endParaRPr lang="zh-TW" sz="2000" kern="100" dirty="0">
                        <a:effectLst/>
                      </a:endParaRPr>
                    </a:p>
                    <a:p>
                      <a:pPr algn="ctr"/>
                      <a:r>
                        <a:rPr lang="en-US" sz="2000" kern="100" dirty="0">
                          <a:effectLst/>
                        </a:rPr>
                        <a:t>Channel=96</a:t>
                      </a:r>
                      <a:endParaRPr lang="zh-TW" sz="2000" kern="100" dirty="0">
                        <a:effectLst/>
                        <a:latin typeface="Calibri" panose="020F0502020204030204" pitchFamily="34" charset="0"/>
                        <a:cs typeface="Times New Roman" panose="02020603050405020304" pitchFamily="18" charset="0"/>
                      </a:endParaRPr>
                    </a:p>
                  </a:txBody>
                  <a:tcPr marL="66947" marR="66947" marT="0" marB="0" anchor="ctr"/>
                </a:tc>
                <a:tc>
                  <a:txBody>
                    <a:bodyPr/>
                    <a:lstStyle/>
                    <a:p>
                      <a:pPr algn="ctr"/>
                      <a:r>
                        <a:rPr lang="en-US" sz="2000" kern="100" dirty="0">
                          <a:effectLst/>
                        </a:rPr>
                        <a:t>Global </a:t>
                      </a:r>
                      <a:r>
                        <a:rPr lang="en-US" sz="2000" kern="100" dirty="0" err="1">
                          <a:effectLst/>
                        </a:rPr>
                        <a:t>Avg</a:t>
                      </a:r>
                      <a:r>
                        <a:rPr lang="en-US" sz="2000" kern="100" dirty="0">
                          <a:effectLst/>
                        </a:rPr>
                        <a:t> pooling</a:t>
                      </a:r>
                      <a:endParaRPr lang="zh-TW" sz="2000" kern="100" dirty="0">
                        <a:effectLst/>
                        <a:latin typeface="Calibri" panose="020F0502020204030204" pitchFamily="34" charset="0"/>
                        <a:cs typeface="Times New Roman" panose="02020603050405020304" pitchFamily="18" charset="0"/>
                      </a:endParaRPr>
                    </a:p>
                  </a:txBody>
                  <a:tcPr marL="66947" marR="66947" marT="0" marB="0" anchor="ctr"/>
                </a:tc>
                <a:extLst>
                  <a:ext uri="{0D108BD9-81ED-4DB2-BD59-A6C34878D82A}">
                    <a16:rowId xmlns:a16="http://schemas.microsoft.com/office/drawing/2014/main" val="747614433"/>
                  </a:ext>
                </a:extLst>
              </a:tr>
              <a:tr h="1265233">
                <a:tc>
                  <a:txBody>
                    <a:bodyPr/>
                    <a:lstStyle/>
                    <a:p>
                      <a:pPr algn="ctr"/>
                      <a:r>
                        <a:rPr lang="en-US" sz="2000" kern="100">
                          <a:effectLst/>
                        </a:rPr>
                        <a:t>3</a:t>
                      </a:r>
                      <a:endParaRPr lang="zh-TW" sz="2000" kern="100">
                        <a:effectLst/>
                        <a:latin typeface="Calibri" panose="020F0502020204030204" pitchFamily="34" charset="0"/>
                        <a:cs typeface="Times New Roman" panose="02020603050405020304" pitchFamily="18" charset="0"/>
                      </a:endParaRPr>
                    </a:p>
                  </a:txBody>
                  <a:tcPr marL="66947" marR="66947" marT="0" marB="0" anchor="ctr"/>
                </a:tc>
                <a:tc>
                  <a:txBody>
                    <a:bodyPr/>
                    <a:lstStyle/>
                    <a:p>
                      <a:pPr algn="ctr"/>
                      <a:r>
                        <a:rPr lang="en-US" sz="2000" kern="100" dirty="0">
                          <a:effectLst/>
                        </a:rPr>
                        <a:t>Residual block*2,</a:t>
                      </a:r>
                      <a:endParaRPr lang="zh-TW" sz="2000" kern="100" dirty="0">
                        <a:effectLst/>
                      </a:endParaRPr>
                    </a:p>
                    <a:p>
                      <a:pPr algn="ctr"/>
                      <a:r>
                        <a:rPr lang="en-US" sz="2000" kern="100" dirty="0">
                          <a:effectLst/>
                        </a:rPr>
                        <a:t>Channel=128</a:t>
                      </a:r>
                      <a:endParaRPr lang="zh-TW" sz="2000" kern="100" dirty="0">
                        <a:effectLst/>
                        <a:latin typeface="Calibri" panose="020F0502020204030204" pitchFamily="34" charset="0"/>
                        <a:cs typeface="Times New Roman" panose="02020603050405020304" pitchFamily="18" charset="0"/>
                      </a:endParaRPr>
                    </a:p>
                  </a:txBody>
                  <a:tcPr marL="66947" marR="66947" marT="0" marB="0" anchor="ctr"/>
                </a:tc>
                <a:tc>
                  <a:txBody>
                    <a:bodyPr/>
                    <a:lstStyle/>
                    <a:p>
                      <a:pPr algn="ctr"/>
                      <a:r>
                        <a:rPr lang="en-US" sz="2000" kern="100" dirty="0">
                          <a:effectLst/>
                        </a:rPr>
                        <a:t>Fully connected layer, neurons=2</a:t>
                      </a:r>
                      <a:endParaRPr lang="zh-TW" sz="2000" kern="100" dirty="0">
                        <a:effectLst/>
                      </a:endParaRPr>
                    </a:p>
                    <a:p>
                      <a:pPr algn="ctr"/>
                      <a:r>
                        <a:rPr lang="en-US" sz="2000" kern="100" dirty="0" err="1">
                          <a:effectLst/>
                        </a:rPr>
                        <a:t>Softmax</a:t>
                      </a:r>
                      <a:r>
                        <a:rPr lang="en-US" sz="2000" kern="100" dirty="0">
                          <a:effectLst/>
                        </a:rPr>
                        <a:t> layer / Fully convolutional layer</a:t>
                      </a:r>
                      <a:endParaRPr lang="zh-TW" sz="2000" kern="100" dirty="0">
                        <a:effectLst/>
                        <a:latin typeface="Calibri" panose="020F0502020204030204" pitchFamily="34" charset="0"/>
                        <a:cs typeface="Times New Roman" panose="02020603050405020304" pitchFamily="18" charset="0"/>
                      </a:endParaRPr>
                    </a:p>
                  </a:txBody>
                  <a:tcPr marL="66947" marR="66947" marT="0" marB="0" anchor="ctr"/>
                </a:tc>
                <a:extLst>
                  <a:ext uri="{0D108BD9-81ED-4DB2-BD59-A6C34878D82A}">
                    <a16:rowId xmlns:a16="http://schemas.microsoft.com/office/drawing/2014/main" val="2166623048"/>
                  </a:ext>
                </a:extLst>
              </a:tr>
              <a:tr h="632617">
                <a:tc>
                  <a:txBody>
                    <a:bodyPr/>
                    <a:lstStyle/>
                    <a:p>
                      <a:pPr algn="ctr"/>
                      <a:r>
                        <a:rPr lang="en-US" sz="2000" kern="100">
                          <a:effectLst/>
                        </a:rPr>
                        <a:t>4</a:t>
                      </a:r>
                      <a:endParaRPr lang="zh-TW" sz="2000" kern="100">
                        <a:effectLst/>
                        <a:latin typeface="Calibri" panose="020F0502020204030204" pitchFamily="34" charset="0"/>
                        <a:cs typeface="Times New Roman" panose="02020603050405020304" pitchFamily="18" charset="0"/>
                      </a:endParaRPr>
                    </a:p>
                  </a:txBody>
                  <a:tcPr marL="66947" marR="66947" marT="0" marB="0" anchor="ctr"/>
                </a:tc>
                <a:tc>
                  <a:txBody>
                    <a:bodyPr/>
                    <a:lstStyle/>
                    <a:p>
                      <a:pPr algn="ctr"/>
                      <a:r>
                        <a:rPr lang="en-US" sz="2000" kern="100">
                          <a:effectLst/>
                        </a:rPr>
                        <a:t>Residual block*2,</a:t>
                      </a:r>
                      <a:endParaRPr lang="zh-TW" sz="2000" kern="100">
                        <a:effectLst/>
                      </a:endParaRPr>
                    </a:p>
                    <a:p>
                      <a:pPr algn="ctr"/>
                      <a:r>
                        <a:rPr lang="en-US" sz="2000" kern="100">
                          <a:effectLst/>
                        </a:rPr>
                        <a:t>Channel=256</a:t>
                      </a:r>
                      <a:endParaRPr lang="zh-TW" sz="2000" kern="100">
                        <a:effectLst/>
                        <a:latin typeface="Calibri" panose="020F0502020204030204" pitchFamily="34" charset="0"/>
                        <a:cs typeface="Times New Roman" panose="02020603050405020304" pitchFamily="18" charset="0"/>
                      </a:endParaRPr>
                    </a:p>
                  </a:txBody>
                  <a:tcPr marL="66947" marR="66947" marT="0" marB="0" anchor="ctr"/>
                </a:tc>
                <a:tc>
                  <a:txBody>
                    <a:bodyPr/>
                    <a:lstStyle/>
                    <a:p>
                      <a:pPr algn="ctr"/>
                      <a:r>
                        <a:rPr lang="en-US" sz="2000" kern="100" dirty="0">
                          <a:effectLst/>
                        </a:rPr>
                        <a:t> </a:t>
                      </a:r>
                      <a:endParaRPr lang="zh-TW" sz="2000" kern="100" dirty="0">
                        <a:effectLst/>
                        <a:latin typeface="Calibri" panose="020F0502020204030204" pitchFamily="34" charset="0"/>
                        <a:cs typeface="Times New Roman" panose="02020603050405020304" pitchFamily="18" charset="0"/>
                      </a:endParaRPr>
                    </a:p>
                  </a:txBody>
                  <a:tcPr marL="66947" marR="66947" marT="0" marB="0" anchor="ctr"/>
                </a:tc>
                <a:extLst>
                  <a:ext uri="{0D108BD9-81ED-4DB2-BD59-A6C34878D82A}">
                    <a16:rowId xmlns:a16="http://schemas.microsoft.com/office/drawing/2014/main" val="1255055353"/>
                  </a:ext>
                </a:extLst>
              </a:tr>
              <a:tr h="948925">
                <a:tc>
                  <a:txBody>
                    <a:bodyPr/>
                    <a:lstStyle/>
                    <a:p>
                      <a:pPr algn="ctr"/>
                      <a:r>
                        <a:rPr lang="en-US" sz="2000" kern="100">
                          <a:effectLst/>
                        </a:rPr>
                        <a:t>5</a:t>
                      </a:r>
                      <a:endParaRPr lang="zh-TW" sz="2000" kern="100">
                        <a:effectLst/>
                        <a:latin typeface="Calibri" panose="020F0502020204030204" pitchFamily="34" charset="0"/>
                        <a:cs typeface="Times New Roman" panose="02020603050405020304" pitchFamily="18" charset="0"/>
                      </a:endParaRPr>
                    </a:p>
                  </a:txBody>
                  <a:tcPr marL="66947" marR="66947" marT="0" marB="0" anchor="ctr"/>
                </a:tc>
                <a:tc>
                  <a:txBody>
                    <a:bodyPr/>
                    <a:lstStyle/>
                    <a:p>
                      <a:pPr algn="ctr"/>
                      <a:r>
                        <a:rPr lang="en-US" sz="2000" kern="100" dirty="0">
                          <a:effectLst/>
                        </a:rPr>
                        <a:t>Fully connected layer, neurons=128</a:t>
                      </a:r>
                      <a:endParaRPr lang="zh-TW" sz="2000" kern="100" dirty="0">
                        <a:effectLst/>
                      </a:endParaRPr>
                    </a:p>
                    <a:p>
                      <a:pPr algn="ctr"/>
                      <a:r>
                        <a:rPr lang="en-US" sz="2000" kern="100" dirty="0" err="1">
                          <a:effectLst/>
                        </a:rPr>
                        <a:t>Softmax</a:t>
                      </a:r>
                      <a:r>
                        <a:rPr lang="en-US" sz="2000" kern="100" dirty="0">
                          <a:effectLst/>
                        </a:rPr>
                        <a:t> layer</a:t>
                      </a:r>
                      <a:endParaRPr lang="zh-TW" sz="2000" kern="100" dirty="0">
                        <a:effectLst/>
                        <a:latin typeface="Calibri" panose="020F0502020204030204" pitchFamily="34" charset="0"/>
                        <a:cs typeface="Times New Roman" panose="02020603050405020304" pitchFamily="18" charset="0"/>
                      </a:endParaRPr>
                    </a:p>
                  </a:txBody>
                  <a:tcPr marL="66947" marR="66947" marT="0" marB="0" anchor="ctr"/>
                </a:tc>
                <a:tc>
                  <a:txBody>
                    <a:bodyPr/>
                    <a:lstStyle/>
                    <a:p>
                      <a:pPr algn="ctr"/>
                      <a:r>
                        <a:rPr lang="en-US" sz="2000" kern="100" dirty="0">
                          <a:effectLst/>
                        </a:rPr>
                        <a:t> </a:t>
                      </a:r>
                      <a:endParaRPr lang="zh-TW" sz="2000" kern="100" dirty="0">
                        <a:effectLst/>
                        <a:latin typeface="Calibri" panose="020F0502020204030204" pitchFamily="34" charset="0"/>
                        <a:cs typeface="Times New Roman" panose="02020603050405020304" pitchFamily="18" charset="0"/>
                      </a:endParaRPr>
                    </a:p>
                  </a:txBody>
                  <a:tcPr marL="66947" marR="66947" marT="0" marB="0" anchor="ctr"/>
                </a:tc>
                <a:extLst>
                  <a:ext uri="{0D108BD9-81ED-4DB2-BD59-A6C34878D82A}">
                    <a16:rowId xmlns:a16="http://schemas.microsoft.com/office/drawing/2014/main" val="2898759771"/>
                  </a:ext>
                </a:extLst>
              </a:tr>
            </a:tbl>
          </a:graphicData>
        </a:graphic>
      </p:graphicFrame>
    </p:spTree>
    <p:extLst>
      <p:ext uri="{BB962C8B-B14F-4D97-AF65-F5344CB8AC3E}">
        <p14:creationId xmlns:p14="http://schemas.microsoft.com/office/powerpoint/2010/main" val="276982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4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95148" y="371763"/>
            <a:ext cx="10018713" cy="928396"/>
          </a:xfrm>
        </p:spPr>
        <p:txBody>
          <a:bodyPr>
            <a:normAutofit/>
          </a:bodyPr>
          <a:lstStyle/>
          <a:p>
            <a:pPr algn="l"/>
            <a:r>
              <a:rPr lang="en-US" altLang="zh-TW" sz="3600" dirty="0"/>
              <a:t>Contrastive loss</a:t>
            </a:r>
            <a:endParaRPr lang="zh-TW" altLang="en-US" sz="3600" dirty="0"/>
          </a:p>
        </p:txBody>
      </p:sp>
      <mc:AlternateContent xmlns:mc="http://schemas.openxmlformats.org/markup-compatibility/2006" xmlns:a14="http://schemas.microsoft.com/office/drawing/2010/main">
        <mc:Choice Requires="a14">
          <p:sp>
            <p:nvSpPr>
              <p:cNvPr id="5" name="文字方塊 4"/>
              <p:cNvSpPr txBox="1"/>
              <p:nvPr/>
            </p:nvSpPr>
            <p:spPr>
              <a:xfrm>
                <a:off x="1595148" y="1434388"/>
                <a:ext cx="8983514" cy="22058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altLang="zh-TW" sz="2400">
                          <a:latin typeface="Cambria Math" panose="02040503050406030204" pitchFamily="18" charset="0"/>
                        </a:rPr>
                        <m:t>L</m:t>
                      </m:r>
                      <m:r>
                        <a:rPr lang="en-US" altLang="zh-TW" sz="2400">
                          <a:latin typeface="Cambria Math" panose="02040503050406030204" pitchFamily="18" charset="0"/>
                        </a:rPr>
                        <m:t>(</m:t>
                      </m:r>
                      <m:r>
                        <m:rPr>
                          <m:sty m:val="p"/>
                        </m:rPr>
                        <a:rPr lang="en-US" altLang="zh-TW" sz="2400">
                          <a:latin typeface="Cambria Math" panose="02040503050406030204" pitchFamily="18" charset="0"/>
                        </a:rPr>
                        <m:t>W</m:t>
                      </m:r>
                      <m:r>
                        <a:rPr lang="en-US" altLang="zh-TW" sz="2400">
                          <a:latin typeface="Cambria Math" panose="02040503050406030204" pitchFamily="18" charset="0"/>
                        </a:rPr>
                        <m:t>,(</m:t>
                      </m:r>
                      <m:r>
                        <m:rPr>
                          <m:sty m:val="p"/>
                        </m:rPr>
                        <a:rPr lang="en-US" altLang="zh-TW" sz="2400">
                          <a:latin typeface="Cambria Math" panose="02040503050406030204" pitchFamily="18" charset="0"/>
                        </a:rPr>
                        <m:t>P</m:t>
                      </m:r>
                      <m:r>
                        <a:rPr lang="en-US" altLang="zh-TW" sz="2400">
                          <a:latin typeface="Cambria Math" panose="02040503050406030204" pitchFamily="18" charset="0"/>
                        </a:rPr>
                        <m:t>, </m:t>
                      </m:r>
                      <m:sSub>
                        <m:sSubPr>
                          <m:ctrlPr>
                            <a:rPr lang="zh-TW" altLang="zh-TW" sz="2400" i="1">
                              <a:latin typeface="Cambria Math" panose="02040503050406030204" pitchFamily="18" charset="0"/>
                            </a:rPr>
                          </m:ctrlPr>
                        </m:sSubPr>
                        <m:e>
                          <m:r>
                            <a:rPr lang="en-US" altLang="zh-TW" sz="2400" b="1" i="1">
                              <a:latin typeface="Cambria Math" panose="02040503050406030204" pitchFamily="18" charset="0"/>
                            </a:rPr>
                            <m:t>𝐱</m:t>
                          </m:r>
                        </m:e>
                        <m:sub>
                          <m:r>
                            <a:rPr lang="en-US" altLang="zh-TW" sz="2400">
                              <a:latin typeface="Cambria Math" panose="02040503050406030204" pitchFamily="18" charset="0"/>
                            </a:rPr>
                            <m:t>1</m:t>
                          </m:r>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b="1" i="1">
                              <a:latin typeface="Cambria Math" panose="02040503050406030204" pitchFamily="18" charset="0"/>
                            </a:rPr>
                            <m:t>𝐱</m:t>
                          </m:r>
                        </m:e>
                        <m:sub>
                          <m:r>
                            <a:rPr lang="en-US" altLang="zh-TW" sz="2400">
                              <a:latin typeface="Cambria Math" panose="02040503050406030204" pitchFamily="18" charset="0"/>
                            </a:rPr>
                            <m:t>2</m:t>
                          </m:r>
                        </m:sub>
                      </m:sSub>
                      <m:r>
                        <a:rPr lang="en-US" altLang="zh-TW" sz="2400">
                          <a:latin typeface="Cambria Math" panose="02040503050406030204" pitchFamily="18" charset="0"/>
                        </a:rPr>
                        <m:t>)) = </m:t>
                      </m:r>
                      <m:f>
                        <m:fPr>
                          <m:ctrlPr>
                            <a:rPr lang="zh-TW"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𝑝</m:t>
                          </m:r>
                        </m:e>
                        <m:sub>
                          <m:r>
                            <a:rPr lang="en-US" altLang="zh-TW" sz="2400" i="1">
                              <a:latin typeface="Cambria Math" panose="02040503050406030204" pitchFamily="18" charset="0"/>
                            </a:rPr>
                            <m:t>𝑖𝑗</m:t>
                          </m:r>
                        </m:sub>
                      </m:sSub>
                      <m:sSup>
                        <m:sSupPr>
                          <m:ctrlPr>
                            <a:rPr lang="zh-TW" altLang="zh-TW" sz="2400" i="1">
                              <a:latin typeface="Cambria Math" panose="02040503050406030204" pitchFamily="18" charset="0"/>
                            </a:rPr>
                          </m:ctrlPr>
                        </m:sSupPr>
                        <m:e>
                          <m:d>
                            <m:dPr>
                              <m:ctrlPr>
                                <a:rPr lang="zh-TW" altLang="zh-TW" sz="2400" i="1">
                                  <a:latin typeface="Cambria Math" panose="02040503050406030204" pitchFamily="18" charset="0"/>
                                </a:rPr>
                              </m:ctrlPr>
                            </m:dPr>
                            <m:e>
                              <m:sSub>
                                <m:sSubPr>
                                  <m:ctrlPr>
                                    <a:rPr lang="zh-TW" altLang="zh-TW" sz="2400" i="1">
                                      <a:latin typeface="Cambria Math" panose="02040503050406030204" pitchFamily="18" charset="0"/>
                                    </a:rPr>
                                  </m:ctrlPr>
                                </m:sSubPr>
                                <m:e>
                                  <m:r>
                                    <m:rPr>
                                      <m:sty m:val="p"/>
                                    </m:rPr>
                                    <a:rPr lang="en-US" altLang="zh-TW" sz="2400">
                                      <a:latin typeface="Cambria Math" panose="02040503050406030204" pitchFamily="18" charset="0"/>
                                    </a:rPr>
                                    <m:t>E</m:t>
                                  </m:r>
                                </m:e>
                                <m:sub>
                                  <m:r>
                                    <m:rPr>
                                      <m:sty m:val="p"/>
                                    </m:rPr>
                                    <a:rPr lang="en-US" altLang="zh-TW" sz="2400">
                                      <a:latin typeface="Cambria Math" panose="02040503050406030204" pitchFamily="18" charset="0"/>
                                    </a:rPr>
                                    <m:t>w</m:t>
                                  </m:r>
                                </m:sub>
                              </m:sSub>
                            </m:e>
                          </m:d>
                        </m:e>
                        <m:sup>
                          <m:r>
                            <a:rPr lang="en-US" altLang="zh-TW" sz="2400" i="1">
                              <a:latin typeface="Cambria Math" panose="02040503050406030204" pitchFamily="18" charset="0"/>
                            </a:rPr>
                            <m:t>2</m:t>
                          </m:r>
                        </m:sup>
                      </m:sSup>
                      <m:r>
                        <a:rPr lang="en-US" altLang="zh-TW" sz="2400" i="1">
                          <a:latin typeface="Cambria Math" panose="02040503050406030204" pitchFamily="18" charset="0"/>
                        </a:rPr>
                        <m:t> </m:t>
                      </m:r>
                      <m:r>
                        <a:rPr lang="en-US" altLang="zh-TW" sz="2400">
                          <a:latin typeface="Cambria Math" panose="02040503050406030204" pitchFamily="18" charset="0"/>
                        </a:rPr>
                        <m:t>+ </m:t>
                      </m:r>
                      <m:d>
                        <m:dPr>
                          <m:ctrlPr>
                            <a:rPr lang="zh-TW"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𝑝</m:t>
                              </m:r>
                            </m:e>
                            <m:sub>
                              <m:r>
                                <a:rPr lang="en-US" altLang="zh-TW" sz="2400" i="1">
                                  <a:latin typeface="Cambria Math" panose="02040503050406030204" pitchFamily="18" charset="0"/>
                                </a:rPr>
                                <m:t>𝑖𝑗</m:t>
                              </m:r>
                            </m:sub>
                          </m:sSub>
                        </m:e>
                      </m:d>
                      <m:r>
                        <a:rPr lang="en-US" altLang="zh-TW" sz="2400" i="1">
                          <a:latin typeface="Cambria Math" panose="02040503050406030204" pitchFamily="18" charset="0"/>
                        </a:rPr>
                        <m:t>(</m:t>
                      </m:r>
                      <m:func>
                        <m:funcPr>
                          <m:ctrlPr>
                            <a:rPr lang="zh-TW" altLang="zh-TW" sz="2400" i="1">
                              <a:latin typeface="Cambria Math" panose="02040503050406030204" pitchFamily="18" charset="0"/>
                            </a:rPr>
                          </m:ctrlPr>
                        </m:funcPr>
                        <m:fName>
                          <m:r>
                            <m:rPr>
                              <m:sty m:val="p"/>
                            </m:rPr>
                            <a:rPr lang="en-US" altLang="zh-TW" sz="2400">
                              <a:latin typeface="Cambria Math" panose="02040503050406030204" pitchFamily="18" charset="0"/>
                            </a:rPr>
                            <m:t>max</m:t>
                          </m:r>
                        </m:fName>
                        <m:e>
                          <m:sSup>
                            <m:sSupPr>
                              <m:ctrlPr>
                                <a:rPr lang="zh-TW" altLang="zh-TW" sz="2400" i="1">
                                  <a:latin typeface="Cambria Math" panose="02040503050406030204" pitchFamily="18" charset="0"/>
                                </a:rPr>
                              </m:ctrlPr>
                            </m:sSupPr>
                            <m:e>
                              <m:r>
                                <a:rPr lang="en-US" altLang="zh-TW" sz="2400" i="1">
                                  <a:latin typeface="Cambria Math" panose="02040503050406030204" pitchFamily="18" charset="0"/>
                                </a:rPr>
                                <m:t>(</m:t>
                              </m:r>
                              <m:r>
                                <a:rPr lang="en-US" altLang="zh-TW" sz="2400">
                                  <a:latin typeface="Cambria Math" panose="02040503050406030204" pitchFamily="18" charset="0"/>
                                </a:rPr>
                                <m:t>0,</m:t>
                              </m:r>
                              <m:r>
                                <a:rPr lang="en-US" altLang="zh-TW" sz="2400" i="1">
                                  <a:latin typeface="Cambria Math" panose="02040503050406030204" pitchFamily="18" charset="0"/>
                                </a:rPr>
                                <m:t>𝑚</m:t>
                              </m:r>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m:rPr>
                                      <m:sty m:val="p"/>
                                    </m:rPr>
                                    <a:rPr lang="en-US" altLang="zh-TW" sz="2400">
                                      <a:latin typeface="Cambria Math" panose="02040503050406030204" pitchFamily="18" charset="0"/>
                                    </a:rPr>
                                    <m:t>E</m:t>
                                  </m:r>
                                </m:e>
                                <m:sub>
                                  <m:r>
                                    <m:rPr>
                                      <m:sty m:val="p"/>
                                    </m:rPr>
                                    <a:rPr lang="en-US" altLang="zh-TW" sz="2400">
                                      <a:latin typeface="Cambria Math" panose="02040503050406030204" pitchFamily="18" charset="0"/>
                                    </a:rPr>
                                    <m:t>w</m:t>
                                  </m:r>
                                </m:sub>
                              </m:sSub>
                              <m:r>
                                <a:rPr lang="en-US" altLang="zh-TW" sz="2400" i="1">
                                  <a:latin typeface="Cambria Math" panose="02040503050406030204" pitchFamily="18" charset="0"/>
                                </a:rPr>
                                <m:t>)</m:t>
                              </m:r>
                            </m:e>
                            <m:sup>
                              <m:r>
                                <a:rPr lang="en-US" altLang="zh-TW" sz="2400" i="1">
                                  <a:latin typeface="Cambria Math" panose="02040503050406030204" pitchFamily="18" charset="0"/>
                                </a:rPr>
                                <m:t>2</m:t>
                              </m:r>
                            </m:sup>
                          </m:sSup>
                        </m:e>
                      </m:func>
                      <m:r>
                        <a:rPr lang="en-US" altLang="zh-TW" sz="2400">
                          <a:latin typeface="Cambria Math" panose="02040503050406030204" pitchFamily="18" charset="0"/>
                        </a:rPr>
                        <m:t>))</m:t>
                      </m:r>
                    </m:oMath>
                  </m:oMathPara>
                </a14:m>
                <a:endParaRPr lang="en-US" altLang="zh-TW" sz="2400" dirty="0"/>
              </a:p>
              <a:p>
                <a:pPr marL="342900" indent="-342900">
                  <a:lnSpc>
                    <a:spcPct val="150000"/>
                  </a:lnSpc>
                  <a:buFont typeface="Arial" panose="020B0604020202020204" pitchFamily="34" charset="0"/>
                  <a:buChar char="•"/>
                </a:pPr>
                <a14:m>
                  <m:oMath xmlns:m="http://schemas.openxmlformats.org/officeDocument/2006/math">
                    <m:sSub>
                      <m:sSubPr>
                        <m:ctrlPr>
                          <a:rPr lang="zh-TW" altLang="zh-TW" sz="2000" i="1">
                            <a:latin typeface="Cambria Math" panose="02040503050406030204" pitchFamily="18" charset="0"/>
                          </a:rPr>
                        </m:ctrlPr>
                      </m:sSubPr>
                      <m:e>
                        <m:r>
                          <m:rPr>
                            <m:sty m:val="p"/>
                          </m:rPr>
                          <a:rPr lang="en-US" altLang="zh-TW" sz="2000">
                            <a:latin typeface="Cambria Math" panose="02040503050406030204" pitchFamily="18" charset="0"/>
                          </a:rPr>
                          <m:t>E</m:t>
                        </m:r>
                      </m:e>
                      <m:sub>
                        <m:r>
                          <m:rPr>
                            <m:sty m:val="p"/>
                          </m:rPr>
                          <a:rPr lang="en-US" altLang="zh-TW" sz="2000">
                            <a:latin typeface="Cambria Math" panose="02040503050406030204" pitchFamily="18" charset="0"/>
                          </a:rPr>
                          <m:t>w</m:t>
                        </m:r>
                      </m:sub>
                    </m:sSub>
                    <m:r>
                      <a:rPr lang="zh-TW" altLang="en-US" sz="2000" i="1">
                        <a:latin typeface="Cambria Math" panose="02040503050406030204" pitchFamily="18" charset="0"/>
                      </a:rPr>
                      <m:t> </m:t>
                    </m:r>
                    <m:r>
                      <a:rPr lang="zh-TW" altLang="en-US" sz="2000" i="1">
                        <a:latin typeface="Cambria Math" panose="02040503050406030204" pitchFamily="18" charset="0"/>
                      </a:rPr>
                      <m:t>為兩個影像</m:t>
                    </m:r>
                  </m:oMath>
                </a14:m>
                <a:r>
                  <a:rPr lang="zh-TW" altLang="en-US" sz="2000" dirty="0"/>
                  <a:t>在特徵空間中的歐式距離</a:t>
                </a:r>
                <a:endParaRPr lang="en-US" altLang="zh-TW" sz="2000" dirty="0"/>
              </a:p>
              <a:p>
                <a:pPr marL="342900" indent="-342900">
                  <a:lnSpc>
                    <a:spcPct val="150000"/>
                  </a:lnSpc>
                  <a:buFont typeface="Arial" panose="020B0604020202020204" pitchFamily="34" charset="0"/>
                  <a:buChar char="•"/>
                </a:pPr>
                <a14:m>
                  <m:oMath xmlns:m="http://schemas.openxmlformats.org/officeDocument/2006/math">
                    <m:r>
                      <a:rPr lang="en-US" altLang="zh-TW" sz="2000" i="1">
                        <a:latin typeface="Cambria Math" panose="02040503050406030204" pitchFamily="18" charset="0"/>
                      </a:rPr>
                      <m:t>𝑚</m:t>
                    </m:r>
                  </m:oMath>
                </a14:m>
                <a:r>
                  <a:rPr lang="zh-TW" altLang="en-US" sz="2000" dirty="0"/>
                  <a:t> 為事先定義的常數</a:t>
                </a:r>
                <a:endParaRPr lang="en-US" altLang="zh-TW" sz="2000" dirty="0"/>
              </a:p>
              <a:p>
                <a:pPr marL="342900" indent="-342900">
                  <a:lnSpc>
                    <a:spcPct val="150000"/>
                  </a:lnSpc>
                  <a:buFont typeface="Arial" panose="020B0604020202020204" pitchFamily="34" charset="0"/>
                  <a:buChar char="•"/>
                </a:pPr>
                <a14:m>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𝑝</m:t>
                        </m:r>
                      </m:e>
                      <m:sub>
                        <m:r>
                          <a:rPr lang="en-US" altLang="zh-TW" sz="2000" i="1">
                            <a:latin typeface="Cambria Math" panose="02040503050406030204" pitchFamily="18" charset="0"/>
                          </a:rPr>
                          <m:t>𝑖𝑗</m:t>
                        </m:r>
                      </m:sub>
                    </m:sSub>
                  </m:oMath>
                </a14:m>
                <a:r>
                  <a:rPr lang="zh-TW" altLang="en-US" sz="2000" dirty="0"/>
                  <a:t> 為輸入進網路的圖像的成對資訊</a:t>
                </a:r>
                <a:r>
                  <a:rPr lang="zh-TW" altLang="en-US" sz="2000" dirty="0">
                    <a:latin typeface="Microsoft JhengHei UI" panose="020B0604030504040204" pitchFamily="34" charset="-120"/>
                    <a:ea typeface="Microsoft JhengHei UI" panose="020B0604030504040204" pitchFamily="34" charset="-120"/>
                  </a:rPr>
                  <a:t>，</a:t>
                </a:r>
                <a:r>
                  <a:rPr lang="zh-TW" altLang="en-US" sz="2000" dirty="0"/>
                  <a:t>一真一假為</a:t>
                </a:r>
                <a:r>
                  <a:rPr lang="en-US" altLang="zh-TW" sz="2000" dirty="0"/>
                  <a:t>0</a:t>
                </a:r>
                <a:r>
                  <a:rPr lang="zh-TW" altLang="en-US" sz="2000" dirty="0">
                    <a:latin typeface="Microsoft JhengHei UI" panose="020B0604030504040204" pitchFamily="34" charset="-120"/>
                    <a:ea typeface="Microsoft JhengHei UI" panose="020B0604030504040204" pitchFamily="34" charset="-120"/>
                  </a:rPr>
                  <a:t>，</a:t>
                </a:r>
                <a:r>
                  <a:rPr lang="zh-TW" altLang="en-US" sz="2000" dirty="0"/>
                  <a:t>一樣為</a:t>
                </a:r>
                <a:r>
                  <a:rPr lang="en-US" altLang="zh-TW" sz="2000" dirty="0"/>
                  <a:t>1</a:t>
                </a:r>
              </a:p>
            </p:txBody>
          </p:sp>
        </mc:Choice>
        <mc:Fallback xmlns="">
          <p:sp>
            <p:nvSpPr>
              <p:cNvPr id="5" name="文字方塊 4"/>
              <p:cNvSpPr txBox="1">
                <a:spLocks noRot="1" noChangeAspect="1" noMove="1" noResize="1" noEditPoints="1" noAdjustHandles="1" noChangeArrowheads="1" noChangeShapeType="1" noTextEdit="1"/>
              </p:cNvSpPr>
              <p:nvPr/>
            </p:nvSpPr>
            <p:spPr>
              <a:xfrm>
                <a:off x="1595148" y="1434388"/>
                <a:ext cx="8983514" cy="2205860"/>
              </a:xfrm>
              <a:prstGeom prst="rect">
                <a:avLst/>
              </a:prstGeom>
              <a:blipFill>
                <a:blip r:embed="rId3"/>
                <a:stretch>
                  <a:fillRect l="-611" b="-1105"/>
                </a:stretch>
              </a:blipFill>
            </p:spPr>
            <p:txBody>
              <a:bodyPr/>
              <a:lstStyle/>
              <a:p>
                <a:r>
                  <a:rPr lang="zh-TW" altLang="en-US">
                    <a:noFill/>
                  </a:rPr>
                  <a:t> </a:t>
                </a:r>
              </a:p>
            </p:txBody>
          </p:sp>
        </mc:Fallback>
      </mc:AlternateContent>
      <p:sp>
        <p:nvSpPr>
          <p:cNvPr id="7" name="文字方塊 6">
            <a:extLst>
              <a:ext uri="{FF2B5EF4-FFF2-40B4-BE49-F238E27FC236}">
                <a16:creationId xmlns:a16="http://schemas.microsoft.com/office/drawing/2014/main" id="{50D1D842-E225-43C8-BEB5-7EBBB01FFA8D}"/>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17</a:t>
            </a:r>
            <a:endParaRPr lang="zh-TW" altLang="en-US" sz="1200" dirty="0">
              <a:latin typeface="Arial Black" panose="020B0A04020102020204" pitchFamily="34" charset="0"/>
            </a:endParaRPr>
          </a:p>
        </p:txBody>
      </p:sp>
      <p:grpSp>
        <p:nvGrpSpPr>
          <p:cNvPr id="8" name="群組 7"/>
          <p:cNvGrpSpPr/>
          <p:nvPr/>
        </p:nvGrpSpPr>
        <p:grpSpPr>
          <a:xfrm>
            <a:off x="6401025" y="4091140"/>
            <a:ext cx="2520000" cy="2160000"/>
            <a:chOff x="1543867" y="980729"/>
            <a:chExt cx="2261528" cy="1872209"/>
          </a:xfrm>
        </p:grpSpPr>
        <p:sp>
          <p:nvSpPr>
            <p:cNvPr id="10" name="矩形 9"/>
            <p:cNvSpPr/>
            <p:nvPr/>
          </p:nvSpPr>
          <p:spPr>
            <a:xfrm>
              <a:off x="1543867" y="994030"/>
              <a:ext cx="2261528" cy="18589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接點 10"/>
            <p:cNvCxnSpPr/>
            <p:nvPr/>
          </p:nvCxnSpPr>
          <p:spPr>
            <a:xfrm>
              <a:off x="1557908" y="980729"/>
              <a:ext cx="0" cy="187220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H="1">
              <a:off x="1562803" y="2852937"/>
              <a:ext cx="2242592"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2105571" y="4083363"/>
            <a:ext cx="2558311" cy="2160000"/>
            <a:chOff x="1543867" y="3236241"/>
            <a:chExt cx="2261528" cy="1872208"/>
          </a:xfrm>
        </p:grpSpPr>
        <p:sp>
          <p:nvSpPr>
            <p:cNvPr id="14" name="矩形 13"/>
            <p:cNvSpPr/>
            <p:nvPr/>
          </p:nvSpPr>
          <p:spPr>
            <a:xfrm>
              <a:off x="1543867" y="3242891"/>
              <a:ext cx="2227661" cy="18589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接點 14"/>
            <p:cNvCxnSpPr/>
            <p:nvPr/>
          </p:nvCxnSpPr>
          <p:spPr>
            <a:xfrm>
              <a:off x="1557908" y="3236241"/>
              <a:ext cx="0" cy="187220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flipH="1">
              <a:off x="1562803" y="5108449"/>
              <a:ext cx="2242592"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7" name="橢圓 16"/>
          <p:cNvSpPr/>
          <p:nvPr/>
        </p:nvSpPr>
        <p:spPr>
          <a:xfrm>
            <a:off x="2263628" y="5800219"/>
            <a:ext cx="345796" cy="32853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單箭頭接點 17"/>
          <p:cNvCxnSpPr>
            <a:stCxn id="21" idx="3"/>
            <a:endCxn id="17" idx="7"/>
          </p:cNvCxnSpPr>
          <p:nvPr/>
        </p:nvCxnSpPr>
        <p:spPr>
          <a:xfrm flipH="1">
            <a:off x="2558783" y="5325396"/>
            <a:ext cx="620181" cy="52293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9" name="群組 18"/>
          <p:cNvGrpSpPr/>
          <p:nvPr/>
        </p:nvGrpSpPr>
        <p:grpSpPr>
          <a:xfrm>
            <a:off x="3128323" y="4617149"/>
            <a:ext cx="921163" cy="756360"/>
            <a:chOff x="2566619" y="3711854"/>
            <a:chExt cx="575465" cy="497329"/>
          </a:xfrm>
        </p:grpSpPr>
        <p:sp>
          <p:nvSpPr>
            <p:cNvPr id="20" name="矩形 19"/>
            <p:cNvSpPr/>
            <p:nvPr/>
          </p:nvSpPr>
          <p:spPr>
            <a:xfrm>
              <a:off x="2618173" y="3711854"/>
              <a:ext cx="523911" cy="4604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p:cNvSpPr/>
            <p:nvPr/>
          </p:nvSpPr>
          <p:spPr>
            <a:xfrm>
              <a:off x="2566619" y="3993159"/>
              <a:ext cx="216024" cy="216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p:cNvGrpSpPr/>
          <p:nvPr/>
        </p:nvGrpSpPr>
        <p:grpSpPr>
          <a:xfrm>
            <a:off x="6745657" y="4754880"/>
            <a:ext cx="1235749" cy="1207584"/>
            <a:chOff x="1667888" y="1916833"/>
            <a:chExt cx="934136" cy="821581"/>
          </a:xfrm>
        </p:grpSpPr>
        <p:sp>
          <p:nvSpPr>
            <p:cNvPr id="23" name="橢圓 22"/>
            <p:cNvSpPr/>
            <p:nvPr/>
          </p:nvSpPr>
          <p:spPr>
            <a:xfrm>
              <a:off x="2386000" y="1916833"/>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單箭頭接點 23"/>
            <p:cNvCxnSpPr/>
            <p:nvPr/>
          </p:nvCxnSpPr>
          <p:spPr>
            <a:xfrm flipV="1">
              <a:off x="1667888" y="2092793"/>
              <a:ext cx="744830" cy="6456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6463498" y="5682343"/>
            <a:ext cx="564319" cy="5602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p:nvSpPr>
        <p:spPr>
          <a:xfrm>
            <a:off x="6817390" y="5580119"/>
            <a:ext cx="313404" cy="32853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9749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3.75E-6 0 L 0.0233 -0.03264 " pathEditMode="relative" rAng="0" ptsTypes="AA">
                                      <p:cBhvr>
                                        <p:cTn id="6" dur="1000" fill="hold"/>
                                        <p:tgtEl>
                                          <p:spTgt spid="22"/>
                                        </p:tgtEl>
                                        <p:attrNameLst>
                                          <p:attrName>ppt_x</p:attrName>
                                          <p:attrName>ppt_y</p:attrName>
                                        </p:attrNameLst>
                                      </p:cBhvr>
                                      <p:rCtr x="1159" y="-1644"/>
                                    </p:animMotion>
                                  </p:childTnLst>
                                </p:cTn>
                              </p:par>
                              <p:par>
                                <p:cTn id="7" presetID="42" presetClass="path" presetSubtype="0" accel="50000" decel="50000" fill="hold" nodeType="withEffect">
                                  <p:stCondLst>
                                    <p:cond delay="0"/>
                                  </p:stCondLst>
                                  <p:childTnLst>
                                    <p:animMotion origin="layout" path="M -1.04167E-6 -7.40741E-7 L -0.02578 0.0412 " pathEditMode="relative" rAng="0" ptsTypes="AA">
                                      <p:cBhvr>
                                        <p:cTn id="8" dur="1000" fill="hold"/>
                                        <p:tgtEl>
                                          <p:spTgt spid="19"/>
                                        </p:tgtEl>
                                        <p:attrNameLst>
                                          <p:attrName>ppt_x</p:attrName>
                                          <p:attrName>ppt_y</p:attrName>
                                        </p:attrNameLst>
                                      </p:cBhvr>
                                      <p:rCtr x="-1289" y="20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92356" y="265672"/>
            <a:ext cx="10599644" cy="1189653"/>
          </a:xfrm>
        </p:spPr>
        <p:txBody>
          <a:bodyPr>
            <a:normAutofit/>
          </a:bodyPr>
          <a:lstStyle/>
          <a:p>
            <a:pPr algn="l"/>
            <a:r>
              <a:rPr lang="en-US" altLang="zh-TW" sz="3600" dirty="0"/>
              <a:t>The proposed Model</a:t>
            </a:r>
            <a:endParaRPr lang="zh-TW" altLang="en-US" sz="3600" dirty="0"/>
          </a:p>
        </p:txBody>
      </p:sp>
      <p:sp>
        <p:nvSpPr>
          <p:cNvPr id="9" name="文字方塊 8">
            <a:extLst>
              <a:ext uri="{FF2B5EF4-FFF2-40B4-BE49-F238E27FC236}">
                <a16:creationId xmlns:a16="http://schemas.microsoft.com/office/drawing/2014/main" id="{63928CD2-911B-4C0B-BD68-FD6A1D1D35B7}"/>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18</a:t>
            </a:r>
            <a:endParaRPr lang="zh-TW" altLang="en-US" sz="1200" dirty="0">
              <a:latin typeface="Arial Black" panose="020B0A04020102020204" pitchFamily="34" charset="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148" y="1455325"/>
            <a:ext cx="11182678" cy="4240081"/>
          </a:xfrm>
          <a:prstGeom prst="rect">
            <a:avLst/>
          </a:prstGeom>
        </p:spPr>
      </p:pic>
      <p:sp>
        <p:nvSpPr>
          <p:cNvPr id="19" name="L-圖案 18"/>
          <p:cNvSpPr/>
          <p:nvPr/>
        </p:nvSpPr>
        <p:spPr>
          <a:xfrm rot="10800000" flipH="1">
            <a:off x="966651" y="1455323"/>
            <a:ext cx="10972800" cy="4240079"/>
          </a:xfrm>
          <a:prstGeom prst="corner">
            <a:avLst>
              <a:gd name="adj1" fmla="val 36302"/>
              <a:gd name="adj2" fmla="val 148199"/>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7298508" y="3003368"/>
            <a:ext cx="4640943" cy="2692034"/>
          </a:xfrm>
          <a:prstGeom prst="rect">
            <a:avLst/>
          </a:prstGeom>
          <a:noFill/>
          <a:ln w="38100">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62094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95148" y="371763"/>
            <a:ext cx="10018713" cy="928396"/>
          </a:xfrm>
        </p:spPr>
        <p:txBody>
          <a:bodyPr>
            <a:normAutofit/>
          </a:bodyPr>
          <a:lstStyle/>
          <a:p>
            <a:pPr algn="l"/>
            <a:r>
              <a:rPr lang="en-US" altLang="zh-TW" sz="3600" dirty="0"/>
              <a:t>Triplet loss</a:t>
            </a:r>
            <a:endParaRPr lang="zh-TW" altLang="en-US" sz="3600" dirty="0"/>
          </a:p>
        </p:txBody>
      </p:sp>
      <mc:AlternateContent xmlns:mc="http://schemas.openxmlformats.org/markup-compatibility/2006" xmlns:a14="http://schemas.microsoft.com/office/drawing/2010/main">
        <mc:Choice Requires="a14">
          <p:sp>
            <p:nvSpPr>
              <p:cNvPr id="5" name="文字方塊 4"/>
              <p:cNvSpPr txBox="1"/>
              <p:nvPr/>
            </p:nvSpPr>
            <p:spPr>
              <a:xfrm>
                <a:off x="1307765" y="1148309"/>
                <a:ext cx="8200865" cy="348415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nary>
                        <m:naryPr>
                          <m:chr m:val="∑"/>
                          <m:limLoc m:val="undOvr"/>
                          <m:ctrlPr>
                            <a:rPr lang="zh-TW" altLang="zh-TW" sz="2400" i="1" smtClean="0">
                              <a:latin typeface="Cambria Math" panose="02040503050406030204" pitchFamily="18" charset="0"/>
                            </a:rPr>
                          </m:ctrlPr>
                        </m:naryPr>
                        <m:sub>
                          <m:r>
                            <a:rPr lang="en-US" altLang="zh-TW" sz="2400" i="1">
                              <a:latin typeface="Cambria Math" panose="02040503050406030204" pitchFamily="18" charset="0"/>
                            </a:rPr>
                            <m:t>𝑖</m:t>
                          </m:r>
                        </m:sub>
                        <m:sup>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𝑁</m:t>
                              </m:r>
                            </m:e>
                            <m:sub>
                              <m:r>
                                <a:rPr lang="en-US" altLang="zh-TW" sz="2400" i="1">
                                  <a:latin typeface="Cambria Math" panose="02040503050406030204" pitchFamily="18" charset="0"/>
                                </a:rPr>
                                <m:t>𝑟</m:t>
                              </m:r>
                            </m:sub>
                          </m:sSub>
                        </m:sup>
                        <m:e>
                          <m:sSub>
                            <m:sSubPr>
                              <m:ctrlPr>
                                <a:rPr lang="zh-TW" altLang="zh-TW" sz="2400" i="1">
                                  <a:latin typeface="Cambria Math" panose="02040503050406030204" pitchFamily="18" charset="0"/>
                                </a:rPr>
                              </m:ctrlPr>
                            </m:sSubPr>
                            <m:e>
                              <m:d>
                                <m:dPr>
                                  <m:begChr m:val="["/>
                                  <m:endChr m:val="]"/>
                                  <m:ctrlPr>
                                    <a:rPr lang="zh-TW" altLang="zh-TW" sz="2400" i="1">
                                      <a:latin typeface="Cambria Math" panose="02040503050406030204" pitchFamily="18" charset="0"/>
                                    </a:rPr>
                                  </m:ctrlPr>
                                </m:dPr>
                                <m:e>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m:rPr>
                                          <m:sty m:val="p"/>
                                        </m:rPr>
                                        <a:rPr lang="en-US" altLang="zh-TW" sz="2400">
                                          <a:latin typeface="Cambria Math" panose="02040503050406030204" pitchFamily="18" charset="0"/>
                                        </a:rPr>
                                        <m:t>D</m:t>
                                      </m:r>
                                    </m:e>
                                    <m:sub>
                                      <m:r>
                                        <a:rPr lang="en-US" altLang="zh-TW" sz="2400" i="1">
                                          <a:latin typeface="Cambria Math" panose="02040503050406030204" pitchFamily="18" charset="0"/>
                                        </a:rPr>
                                        <m:t>1</m:t>
                                      </m:r>
                                    </m:sub>
                                  </m:sSub>
                                  <m:d>
                                    <m:dPr>
                                      <m:ctrlPr>
                                        <a:rPr lang="zh-TW" altLang="zh-TW" sz="2400" i="1">
                                          <a:latin typeface="Cambria Math" panose="02040503050406030204" pitchFamily="18" charset="0"/>
                                        </a:rPr>
                                      </m:ctrlPr>
                                    </m:dPr>
                                    <m:e>
                                      <m:sSub>
                                        <m:sSubPr>
                                          <m:ctrlPr>
                                            <a:rPr lang="zh-TW" altLang="zh-TW" sz="2400" i="1">
                                              <a:latin typeface="Cambria Math" panose="02040503050406030204" pitchFamily="18" charset="0"/>
                                            </a:rPr>
                                          </m:ctrlPr>
                                        </m:sSubPr>
                                        <m:e>
                                          <m:r>
                                            <a:rPr lang="en-US" altLang="zh-TW" sz="2400" b="1" i="1">
                                              <a:latin typeface="Cambria Math" panose="02040503050406030204" pitchFamily="18" charset="0"/>
                                            </a:rPr>
                                            <m:t>𝐱</m:t>
                                          </m:r>
                                        </m:e>
                                        <m:sub>
                                          <m:r>
                                            <a:rPr lang="en-US" altLang="zh-TW" sz="2400" i="1">
                                              <a:latin typeface="Cambria Math" panose="02040503050406030204" pitchFamily="18" charset="0"/>
                                            </a:rPr>
                                            <m:t>𝑎</m:t>
                                          </m:r>
                                        </m:sub>
                                      </m:sSub>
                                    </m:e>
                                  </m:d>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m:rPr>
                                          <m:sty m:val="p"/>
                                        </m:rPr>
                                        <a:rPr lang="en-US" altLang="zh-TW" sz="2400">
                                          <a:latin typeface="Cambria Math" panose="02040503050406030204" pitchFamily="18" charset="0"/>
                                        </a:rPr>
                                        <m:t>D</m:t>
                                      </m:r>
                                    </m:e>
                                    <m:sub>
                                      <m:r>
                                        <a:rPr lang="en-US" altLang="zh-TW" sz="2400" i="1">
                                          <a:latin typeface="Cambria Math" panose="02040503050406030204" pitchFamily="18" charset="0"/>
                                        </a:rPr>
                                        <m:t>1</m:t>
                                      </m:r>
                                    </m:sub>
                                  </m:sSub>
                                  <m:d>
                                    <m:dPr>
                                      <m:ctrlPr>
                                        <a:rPr lang="zh-TW" altLang="zh-TW" sz="2400" i="1">
                                          <a:latin typeface="Cambria Math" panose="02040503050406030204" pitchFamily="18" charset="0"/>
                                        </a:rPr>
                                      </m:ctrlPr>
                                    </m:dPr>
                                    <m:e>
                                      <m:sSub>
                                        <m:sSubPr>
                                          <m:ctrlPr>
                                            <a:rPr lang="zh-TW" altLang="zh-TW" sz="2400" i="1">
                                              <a:latin typeface="Cambria Math" panose="02040503050406030204" pitchFamily="18" charset="0"/>
                                            </a:rPr>
                                          </m:ctrlPr>
                                        </m:sSubPr>
                                        <m:e>
                                          <m:r>
                                            <a:rPr lang="en-US" altLang="zh-TW" sz="2400" b="1" i="1">
                                              <a:latin typeface="Cambria Math" panose="02040503050406030204" pitchFamily="18" charset="0"/>
                                            </a:rPr>
                                            <m:t>𝐱</m:t>
                                          </m:r>
                                        </m:e>
                                        <m:sub>
                                          <m:r>
                                            <a:rPr lang="en-US" altLang="zh-TW" sz="2400" i="1">
                                              <a:latin typeface="Cambria Math" panose="02040503050406030204" pitchFamily="18" charset="0"/>
                                            </a:rPr>
                                            <m:t>𝑝</m:t>
                                          </m:r>
                                        </m:sub>
                                      </m:sSub>
                                    </m:e>
                                  </m:d>
                                  <m:sSubSup>
                                    <m:sSubSupPr>
                                      <m:ctrlPr>
                                        <a:rPr lang="zh-TW" altLang="zh-TW" sz="2400" i="1">
                                          <a:latin typeface="Cambria Math" panose="02040503050406030204" pitchFamily="18" charset="0"/>
                                        </a:rPr>
                                      </m:ctrlPr>
                                    </m:sSubSupPr>
                                    <m:e>
                                      <m:r>
                                        <a:rPr lang="en-US" altLang="zh-TW" sz="2400" i="1">
                                          <a:latin typeface="Cambria Math" panose="02040503050406030204" pitchFamily="18" charset="0"/>
                                        </a:rPr>
                                        <m:t>‖</m:t>
                                      </m:r>
                                    </m:e>
                                    <m:sub>
                                      <m:r>
                                        <a:rPr lang="en-US" altLang="zh-TW" sz="2400" i="1">
                                          <a:latin typeface="Cambria Math" panose="02040503050406030204" pitchFamily="18" charset="0"/>
                                        </a:rPr>
                                        <m:t>2</m:t>
                                      </m:r>
                                    </m:sub>
                                    <m:sup>
                                      <m:r>
                                        <a:rPr lang="en-US" altLang="zh-TW" sz="2400" i="1">
                                          <a:latin typeface="Cambria Math" panose="02040503050406030204" pitchFamily="18" charset="0"/>
                                        </a:rPr>
                                        <m:t>2</m:t>
                                      </m:r>
                                    </m:sup>
                                  </m:sSubSup>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m:rPr>
                                          <m:sty m:val="p"/>
                                        </m:rPr>
                                        <a:rPr lang="en-US" altLang="zh-TW" sz="2400">
                                          <a:latin typeface="Cambria Math" panose="02040503050406030204" pitchFamily="18" charset="0"/>
                                        </a:rPr>
                                        <m:t>D</m:t>
                                      </m:r>
                                    </m:e>
                                    <m:sub>
                                      <m:r>
                                        <a:rPr lang="en-US" altLang="zh-TW" sz="2400" i="1">
                                          <a:latin typeface="Cambria Math" panose="02040503050406030204" pitchFamily="18" charset="0"/>
                                        </a:rPr>
                                        <m:t>1</m:t>
                                      </m:r>
                                    </m:sub>
                                  </m:sSub>
                                  <m:d>
                                    <m:dPr>
                                      <m:ctrlPr>
                                        <a:rPr lang="zh-TW" altLang="zh-TW" sz="2400" i="1">
                                          <a:latin typeface="Cambria Math" panose="02040503050406030204" pitchFamily="18" charset="0"/>
                                        </a:rPr>
                                      </m:ctrlPr>
                                    </m:dPr>
                                    <m:e>
                                      <m:sSub>
                                        <m:sSubPr>
                                          <m:ctrlPr>
                                            <a:rPr lang="zh-TW" altLang="zh-TW" sz="2400" i="1">
                                              <a:latin typeface="Cambria Math" panose="02040503050406030204" pitchFamily="18" charset="0"/>
                                            </a:rPr>
                                          </m:ctrlPr>
                                        </m:sSubPr>
                                        <m:e>
                                          <m:r>
                                            <a:rPr lang="en-US" altLang="zh-TW" sz="2400" b="1" i="1">
                                              <a:latin typeface="Cambria Math" panose="02040503050406030204" pitchFamily="18" charset="0"/>
                                            </a:rPr>
                                            <m:t>𝐱</m:t>
                                          </m:r>
                                        </m:e>
                                        <m:sub>
                                          <m:r>
                                            <a:rPr lang="en-US" altLang="zh-TW" sz="2400" i="1">
                                              <a:latin typeface="Cambria Math" panose="02040503050406030204" pitchFamily="18" charset="0"/>
                                            </a:rPr>
                                            <m:t>𝑎</m:t>
                                          </m:r>
                                        </m:sub>
                                      </m:sSub>
                                    </m:e>
                                  </m:d>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m:rPr>
                                          <m:sty m:val="p"/>
                                        </m:rPr>
                                        <a:rPr lang="en-US" altLang="zh-TW" sz="2400">
                                          <a:latin typeface="Cambria Math" panose="02040503050406030204" pitchFamily="18" charset="0"/>
                                        </a:rPr>
                                        <m:t>D</m:t>
                                      </m:r>
                                    </m:e>
                                    <m:sub>
                                      <m:r>
                                        <a:rPr lang="en-US" altLang="zh-TW" sz="2400" i="1">
                                          <a:latin typeface="Cambria Math" panose="02040503050406030204" pitchFamily="18" charset="0"/>
                                        </a:rPr>
                                        <m:t>1</m:t>
                                      </m:r>
                                    </m:sub>
                                  </m:sSub>
                                  <m:d>
                                    <m:dPr>
                                      <m:ctrlPr>
                                        <a:rPr lang="zh-TW" altLang="zh-TW" sz="2400" i="1">
                                          <a:latin typeface="Cambria Math" panose="02040503050406030204" pitchFamily="18" charset="0"/>
                                        </a:rPr>
                                      </m:ctrlPr>
                                    </m:dPr>
                                    <m:e>
                                      <m:sSub>
                                        <m:sSubPr>
                                          <m:ctrlPr>
                                            <a:rPr lang="zh-TW" altLang="zh-TW" sz="2400" i="1">
                                              <a:latin typeface="Cambria Math" panose="02040503050406030204" pitchFamily="18" charset="0"/>
                                            </a:rPr>
                                          </m:ctrlPr>
                                        </m:sSubPr>
                                        <m:e>
                                          <m:r>
                                            <a:rPr lang="en-US" altLang="zh-TW" sz="2400" b="1" i="1">
                                              <a:latin typeface="Cambria Math" panose="02040503050406030204" pitchFamily="18" charset="0"/>
                                            </a:rPr>
                                            <m:t>𝐱</m:t>
                                          </m:r>
                                        </m:e>
                                        <m:sub>
                                          <m:r>
                                            <a:rPr lang="en-US" altLang="zh-TW" sz="2400" i="1">
                                              <a:latin typeface="Cambria Math" panose="02040503050406030204" pitchFamily="18" charset="0"/>
                                            </a:rPr>
                                            <m:t>𝑛</m:t>
                                          </m:r>
                                        </m:sub>
                                      </m:sSub>
                                    </m:e>
                                  </m:d>
                                  <m:sSubSup>
                                    <m:sSubSupPr>
                                      <m:ctrlPr>
                                        <a:rPr lang="zh-TW" altLang="zh-TW" sz="2400" i="1">
                                          <a:latin typeface="Cambria Math" panose="02040503050406030204" pitchFamily="18" charset="0"/>
                                        </a:rPr>
                                      </m:ctrlPr>
                                    </m:sSubSupPr>
                                    <m:e>
                                      <m:r>
                                        <a:rPr lang="en-US" altLang="zh-TW" sz="2400" i="1">
                                          <a:latin typeface="Cambria Math" panose="02040503050406030204" pitchFamily="18" charset="0"/>
                                        </a:rPr>
                                        <m:t>‖</m:t>
                                      </m:r>
                                    </m:e>
                                    <m:sub>
                                      <m:r>
                                        <a:rPr lang="en-US" altLang="zh-TW" sz="2400" i="1">
                                          <a:latin typeface="Cambria Math" panose="02040503050406030204" pitchFamily="18" charset="0"/>
                                        </a:rPr>
                                        <m:t>2</m:t>
                                      </m:r>
                                    </m:sub>
                                    <m:sup>
                                      <m:r>
                                        <a:rPr lang="en-US" altLang="zh-TW" sz="2400" i="1">
                                          <a:latin typeface="Cambria Math" panose="02040503050406030204" pitchFamily="18" charset="0"/>
                                        </a:rPr>
                                        <m:t>2</m:t>
                                      </m:r>
                                    </m:sup>
                                  </m:sSubSup>
                                  <m:r>
                                    <a:rPr lang="en-US" altLang="zh-TW" sz="2400" i="1">
                                      <a:latin typeface="Cambria Math" panose="02040503050406030204" pitchFamily="18" charset="0"/>
                                    </a:rPr>
                                    <m:t>+</m:t>
                                  </m:r>
                                  <m:r>
                                    <a:rPr lang="en-US" altLang="zh-TW" sz="2400" i="1">
                                      <a:latin typeface="Cambria Math" panose="02040503050406030204" pitchFamily="18" charset="0"/>
                                    </a:rPr>
                                    <m:t>𝑎</m:t>
                                  </m:r>
                                </m:e>
                              </m:d>
                            </m:e>
                            <m:sub>
                              <m:r>
                                <a:rPr lang="en-US" altLang="zh-TW" sz="2400" i="1">
                                  <a:latin typeface="Cambria Math" panose="02040503050406030204" pitchFamily="18" charset="0"/>
                                </a:rPr>
                                <m:t>+</m:t>
                              </m:r>
                            </m:sub>
                          </m:sSub>
                        </m:e>
                      </m:nary>
                    </m:oMath>
                  </m:oMathPara>
                </a14:m>
                <a:endParaRPr lang="en-US" altLang="zh-TW" sz="2400" dirty="0"/>
              </a:p>
              <a:p>
                <a:pPr marL="342900" indent="-342900">
                  <a:lnSpc>
                    <a:spcPct val="150000"/>
                  </a:lnSpc>
                  <a:buFont typeface="Arial" panose="020B0604020202020204" pitchFamily="34" charset="0"/>
                  <a:buChar char="•"/>
                </a:pPr>
                <a14:m>
                  <m:oMath xmlns:m="http://schemas.openxmlformats.org/officeDocument/2006/math">
                    <m:sSub>
                      <m:sSubPr>
                        <m:ctrlPr>
                          <a:rPr lang="zh-TW" altLang="zh-TW" sz="2000" i="1">
                            <a:latin typeface="Cambria Math" panose="02040503050406030204" pitchFamily="18" charset="0"/>
                          </a:rPr>
                        </m:ctrlPr>
                      </m:sSubPr>
                      <m:e>
                        <m:r>
                          <m:rPr>
                            <m:sty m:val="p"/>
                          </m:rPr>
                          <a:rPr lang="en-US" altLang="zh-TW" sz="2000">
                            <a:latin typeface="Cambria Math" panose="02040503050406030204" pitchFamily="18" charset="0"/>
                          </a:rPr>
                          <m:t>D</m:t>
                        </m:r>
                      </m:e>
                      <m:sub>
                        <m:r>
                          <a:rPr lang="en-US" altLang="zh-TW" sz="2000" i="1">
                            <a:latin typeface="Cambria Math" panose="02040503050406030204" pitchFamily="18" charset="0"/>
                          </a:rPr>
                          <m:t>1</m:t>
                        </m:r>
                      </m:sub>
                    </m:sSub>
                    <m:d>
                      <m:dPr>
                        <m:ctrlPr>
                          <a:rPr lang="zh-TW" altLang="zh-TW" sz="2000" i="1">
                            <a:latin typeface="Cambria Math" panose="02040503050406030204" pitchFamily="18" charset="0"/>
                          </a:rPr>
                        </m:ctrlPr>
                      </m:dPr>
                      <m:e>
                        <m:sSub>
                          <m:sSubPr>
                            <m:ctrlPr>
                              <a:rPr lang="zh-TW" altLang="zh-TW" sz="2000" i="1">
                                <a:latin typeface="Cambria Math" panose="02040503050406030204" pitchFamily="18" charset="0"/>
                              </a:rPr>
                            </m:ctrlPr>
                          </m:sSubPr>
                          <m:e>
                            <m:r>
                              <a:rPr lang="en-US" altLang="zh-TW" sz="2000" b="1" i="1">
                                <a:latin typeface="Cambria Math" panose="02040503050406030204" pitchFamily="18" charset="0"/>
                              </a:rPr>
                              <m:t>𝐱</m:t>
                            </m:r>
                          </m:e>
                          <m:sub>
                            <m:r>
                              <a:rPr lang="en-US" altLang="zh-TW" sz="2000" i="1">
                                <a:latin typeface="Cambria Math" panose="02040503050406030204" pitchFamily="18" charset="0"/>
                              </a:rPr>
                              <m:t>𝑎</m:t>
                            </m:r>
                          </m:sub>
                        </m:sSub>
                      </m:e>
                    </m:d>
                    <m:r>
                      <a:rPr lang="en-US" altLang="zh-TW" sz="2000" b="0" i="1" smtClean="0">
                        <a:latin typeface="Cambria Math" panose="02040503050406030204" pitchFamily="18" charset="0"/>
                      </a:rPr>
                      <m:t> </m:t>
                    </m:r>
                    <m:r>
                      <a:rPr lang="zh-TW" altLang="en-US" sz="2000" i="1">
                        <a:latin typeface="Cambria Math" panose="02040503050406030204" pitchFamily="18" charset="0"/>
                      </a:rPr>
                      <m:t>為</m:t>
                    </m:r>
                    <m:r>
                      <m:rPr>
                        <m:sty m:val="p"/>
                      </m:rPr>
                      <a:rPr lang="en-US" altLang="zh-TW" sz="2000" b="0" i="0" smtClean="0">
                        <a:latin typeface="Cambria Math" panose="02040503050406030204" pitchFamily="18" charset="0"/>
                      </a:rPr>
                      <m:t>Anchor</m:t>
                    </m:r>
                    <m:r>
                      <a:rPr lang="zh-TW" altLang="en-US" sz="2000" i="1">
                        <a:latin typeface="Cambria Math" panose="02040503050406030204" pitchFamily="18" charset="0"/>
                      </a:rPr>
                      <m:t>在</m:t>
                    </m:r>
                  </m:oMath>
                </a14:m>
                <a:r>
                  <a:rPr lang="zh-TW" altLang="en-US" sz="2000" dirty="0">
                    <a:latin typeface="Cambria Math" panose="02040503050406030204" pitchFamily="18" charset="0"/>
                  </a:rPr>
                  <a:t>特徵空間上的表示</a:t>
                </a:r>
                <a:endParaRPr lang="en-US" altLang="zh-TW" sz="2000" dirty="0">
                  <a:latin typeface="Cambria Math" panose="02040503050406030204" pitchFamily="18" charset="0"/>
                </a:endParaRPr>
              </a:p>
              <a:p>
                <a:pPr marL="342900" indent="-342900">
                  <a:lnSpc>
                    <a:spcPct val="150000"/>
                  </a:lnSpc>
                  <a:buFont typeface="Arial" panose="020B0604020202020204" pitchFamily="34" charset="0"/>
                  <a:buChar char="•"/>
                </a:pPr>
                <a14:m>
                  <m:oMath xmlns:m="http://schemas.openxmlformats.org/officeDocument/2006/math">
                    <m:sSub>
                      <m:sSubPr>
                        <m:ctrlPr>
                          <a:rPr lang="zh-TW" altLang="zh-TW" sz="2000" i="1">
                            <a:latin typeface="Cambria Math" panose="02040503050406030204" pitchFamily="18" charset="0"/>
                          </a:rPr>
                        </m:ctrlPr>
                      </m:sSubPr>
                      <m:e>
                        <m:r>
                          <m:rPr>
                            <m:sty m:val="p"/>
                          </m:rPr>
                          <a:rPr lang="en-US" altLang="zh-TW" sz="2000">
                            <a:latin typeface="Cambria Math" panose="02040503050406030204" pitchFamily="18" charset="0"/>
                          </a:rPr>
                          <m:t>D</m:t>
                        </m:r>
                      </m:e>
                      <m:sub>
                        <m:r>
                          <a:rPr lang="en-US" altLang="zh-TW" sz="2000" i="1">
                            <a:latin typeface="Cambria Math" panose="02040503050406030204" pitchFamily="18" charset="0"/>
                          </a:rPr>
                          <m:t>1</m:t>
                        </m:r>
                      </m:sub>
                    </m:sSub>
                    <m:d>
                      <m:dPr>
                        <m:ctrlPr>
                          <a:rPr lang="zh-TW" altLang="zh-TW" sz="2000" i="1">
                            <a:latin typeface="Cambria Math" panose="02040503050406030204" pitchFamily="18" charset="0"/>
                          </a:rPr>
                        </m:ctrlPr>
                      </m:dPr>
                      <m:e>
                        <m:sSub>
                          <m:sSubPr>
                            <m:ctrlPr>
                              <a:rPr lang="zh-TW" altLang="zh-TW" sz="2000" i="1">
                                <a:latin typeface="Cambria Math" panose="02040503050406030204" pitchFamily="18" charset="0"/>
                              </a:rPr>
                            </m:ctrlPr>
                          </m:sSubPr>
                          <m:e>
                            <m:r>
                              <a:rPr lang="en-US" altLang="zh-TW" sz="2000" b="1" i="1">
                                <a:latin typeface="Cambria Math" panose="02040503050406030204" pitchFamily="18" charset="0"/>
                              </a:rPr>
                              <m:t>𝐱</m:t>
                            </m:r>
                          </m:e>
                          <m:sub>
                            <m:r>
                              <a:rPr lang="en-US" altLang="zh-TW" sz="2000" b="0" i="1" smtClean="0">
                                <a:latin typeface="Cambria Math" panose="02040503050406030204" pitchFamily="18" charset="0"/>
                              </a:rPr>
                              <m:t>𝑝</m:t>
                            </m:r>
                          </m:sub>
                        </m:sSub>
                      </m:e>
                    </m:d>
                    <m:r>
                      <a:rPr lang="en-US" altLang="zh-TW" sz="2000" i="1">
                        <a:latin typeface="Cambria Math" panose="02040503050406030204" pitchFamily="18" charset="0"/>
                      </a:rPr>
                      <m:t> </m:t>
                    </m:r>
                    <m:r>
                      <a:rPr lang="zh-TW" altLang="en-US" sz="2000" i="1">
                        <a:latin typeface="Cambria Math" panose="02040503050406030204" pitchFamily="18" charset="0"/>
                      </a:rPr>
                      <m:t>為</m:t>
                    </m:r>
                    <m:r>
                      <m:rPr>
                        <m:sty m:val="p"/>
                      </m:rPr>
                      <a:rPr lang="en-US" altLang="zh-TW" sz="2000" b="0" i="0" smtClean="0">
                        <a:latin typeface="Cambria Math" panose="02040503050406030204" pitchFamily="18" charset="0"/>
                      </a:rPr>
                      <m:t>Postitive</m:t>
                    </m:r>
                    <m:r>
                      <a:rPr lang="zh-TW" altLang="en-US" sz="2000" i="1">
                        <a:latin typeface="Cambria Math" panose="02040503050406030204" pitchFamily="18" charset="0"/>
                      </a:rPr>
                      <m:t>在</m:t>
                    </m:r>
                  </m:oMath>
                </a14:m>
                <a:r>
                  <a:rPr lang="zh-TW" altLang="en-US" sz="2000" dirty="0">
                    <a:latin typeface="Cambria Math" panose="02040503050406030204" pitchFamily="18" charset="0"/>
                  </a:rPr>
                  <a:t>特徵空間上的表示</a:t>
                </a:r>
                <a:endParaRPr lang="en-US" altLang="zh-TW" sz="2000" dirty="0">
                  <a:latin typeface="Cambria Math" panose="02040503050406030204" pitchFamily="18" charset="0"/>
                </a:endParaRPr>
              </a:p>
              <a:p>
                <a:pPr marL="342900" indent="-342900">
                  <a:lnSpc>
                    <a:spcPct val="150000"/>
                  </a:lnSpc>
                  <a:buFont typeface="Arial" panose="020B0604020202020204" pitchFamily="34" charset="0"/>
                  <a:buChar char="•"/>
                </a:pPr>
                <a14:m>
                  <m:oMath xmlns:m="http://schemas.openxmlformats.org/officeDocument/2006/math">
                    <m:sSub>
                      <m:sSubPr>
                        <m:ctrlPr>
                          <a:rPr lang="zh-TW" altLang="zh-TW" sz="2000" i="1">
                            <a:latin typeface="Cambria Math" panose="02040503050406030204" pitchFamily="18" charset="0"/>
                          </a:rPr>
                        </m:ctrlPr>
                      </m:sSubPr>
                      <m:e>
                        <m:r>
                          <m:rPr>
                            <m:sty m:val="p"/>
                          </m:rPr>
                          <a:rPr lang="en-US" altLang="zh-TW" sz="2000">
                            <a:latin typeface="Cambria Math" panose="02040503050406030204" pitchFamily="18" charset="0"/>
                          </a:rPr>
                          <m:t>D</m:t>
                        </m:r>
                      </m:e>
                      <m:sub>
                        <m:r>
                          <a:rPr lang="en-US" altLang="zh-TW" sz="2000" i="1">
                            <a:latin typeface="Cambria Math" panose="02040503050406030204" pitchFamily="18" charset="0"/>
                          </a:rPr>
                          <m:t>1</m:t>
                        </m:r>
                      </m:sub>
                    </m:sSub>
                    <m:d>
                      <m:dPr>
                        <m:ctrlPr>
                          <a:rPr lang="zh-TW" altLang="zh-TW" sz="2000" i="1">
                            <a:latin typeface="Cambria Math" panose="02040503050406030204" pitchFamily="18" charset="0"/>
                          </a:rPr>
                        </m:ctrlPr>
                      </m:dPr>
                      <m:e>
                        <m:sSub>
                          <m:sSubPr>
                            <m:ctrlPr>
                              <a:rPr lang="zh-TW" altLang="zh-TW" sz="2000" i="1">
                                <a:latin typeface="Cambria Math" panose="02040503050406030204" pitchFamily="18" charset="0"/>
                              </a:rPr>
                            </m:ctrlPr>
                          </m:sSubPr>
                          <m:e>
                            <m:r>
                              <a:rPr lang="en-US" altLang="zh-TW" sz="2000" b="1" i="1">
                                <a:latin typeface="Cambria Math" panose="02040503050406030204" pitchFamily="18" charset="0"/>
                              </a:rPr>
                              <m:t>𝐱</m:t>
                            </m:r>
                          </m:e>
                          <m:sub>
                            <m:r>
                              <a:rPr lang="en-US" altLang="zh-TW" sz="2000" b="0" i="1" smtClean="0">
                                <a:latin typeface="Cambria Math" panose="02040503050406030204" pitchFamily="18" charset="0"/>
                              </a:rPr>
                              <m:t>𝑛</m:t>
                            </m:r>
                          </m:sub>
                        </m:sSub>
                      </m:e>
                    </m:d>
                    <m:r>
                      <a:rPr lang="en-US" altLang="zh-TW" sz="2000" i="1">
                        <a:latin typeface="Cambria Math" panose="02040503050406030204" pitchFamily="18" charset="0"/>
                      </a:rPr>
                      <m:t> </m:t>
                    </m:r>
                    <m:r>
                      <a:rPr lang="zh-TW" altLang="en-US" sz="2000" i="1">
                        <a:latin typeface="Cambria Math" panose="02040503050406030204" pitchFamily="18" charset="0"/>
                      </a:rPr>
                      <m:t>為</m:t>
                    </m:r>
                    <m:r>
                      <m:rPr>
                        <m:sty m:val="p"/>
                      </m:rPr>
                      <a:rPr lang="en-US" altLang="zh-TW" sz="2000" b="0" i="0" smtClean="0">
                        <a:latin typeface="Cambria Math" panose="02040503050406030204" pitchFamily="18" charset="0"/>
                      </a:rPr>
                      <m:t>Negative</m:t>
                    </m:r>
                    <m:r>
                      <a:rPr lang="zh-TW" altLang="en-US" sz="2000" i="1">
                        <a:latin typeface="Cambria Math" panose="02040503050406030204" pitchFamily="18" charset="0"/>
                      </a:rPr>
                      <m:t>在</m:t>
                    </m:r>
                  </m:oMath>
                </a14:m>
                <a:r>
                  <a:rPr lang="zh-TW" altLang="en-US" sz="2000" dirty="0">
                    <a:latin typeface="Cambria Math" panose="02040503050406030204" pitchFamily="18" charset="0"/>
                  </a:rPr>
                  <a:t>特徵空間上的表示</a:t>
                </a:r>
                <a:endParaRPr lang="en-US" altLang="zh-TW" sz="2000" dirty="0">
                  <a:latin typeface="Cambria Math" panose="02040503050406030204" pitchFamily="18" charset="0"/>
                </a:endParaRPr>
              </a:p>
              <a:p>
                <a:pPr marL="342900" indent="-342900">
                  <a:lnSpc>
                    <a:spcPct val="150000"/>
                  </a:lnSpc>
                  <a:buFont typeface="Arial" panose="020B0604020202020204" pitchFamily="34" charset="0"/>
                  <a:buChar char="•"/>
                </a:pPr>
                <a:endParaRPr lang="en-US" altLang="zh-TW" sz="2000" dirty="0">
                  <a:latin typeface="Cambria Math" panose="02040503050406030204" pitchFamily="18" charset="0"/>
                </a:endParaRPr>
              </a:p>
              <a:p>
                <a:pPr marL="342900" indent="-342900">
                  <a:buFont typeface="Arial" panose="020B0604020202020204" pitchFamily="34" charset="0"/>
                  <a:buChar char="•"/>
                </a:pPr>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307765" y="1148309"/>
                <a:ext cx="8200865" cy="3484159"/>
              </a:xfrm>
              <a:prstGeom prst="rect">
                <a:avLst/>
              </a:prstGeom>
              <a:blipFill>
                <a:blip r:embed="rId3"/>
                <a:stretch>
                  <a:fillRect l="-669"/>
                </a:stretch>
              </a:blipFill>
            </p:spPr>
            <p:txBody>
              <a:bodyPr/>
              <a:lstStyle/>
              <a:p>
                <a:r>
                  <a:rPr lang="zh-TW" altLang="en-US">
                    <a:noFill/>
                  </a:rPr>
                  <a:t> </a:t>
                </a:r>
              </a:p>
            </p:txBody>
          </p:sp>
        </mc:Fallback>
      </mc:AlternateContent>
      <p:sp>
        <p:nvSpPr>
          <p:cNvPr id="7" name="文字方塊 6">
            <a:extLst>
              <a:ext uri="{FF2B5EF4-FFF2-40B4-BE49-F238E27FC236}">
                <a16:creationId xmlns:a16="http://schemas.microsoft.com/office/drawing/2014/main" id="{50D1D842-E225-43C8-BEB5-7EBBB01FFA8D}"/>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19</a:t>
            </a:r>
            <a:endParaRPr lang="zh-TW" altLang="en-US" sz="1200" dirty="0">
              <a:latin typeface="Arial Black" panose="020B0A04020102020204" pitchFamily="34" charset="0"/>
            </a:endParaRPr>
          </a:p>
        </p:txBody>
      </p:sp>
      <p:pic>
        <p:nvPicPr>
          <p:cNvPr id="6" name="內容版面配置區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630091" y="2286000"/>
            <a:ext cx="6789398" cy="4663440"/>
          </a:xfrm>
        </p:spPr>
      </p:pic>
    </p:spTree>
    <p:extLst>
      <p:ext uri="{BB962C8B-B14F-4D97-AF65-F5344CB8AC3E}">
        <p14:creationId xmlns:p14="http://schemas.microsoft.com/office/powerpoint/2010/main" val="116009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92356" y="265672"/>
            <a:ext cx="10599644" cy="1189653"/>
          </a:xfrm>
        </p:spPr>
        <p:txBody>
          <a:bodyPr>
            <a:normAutofit/>
          </a:bodyPr>
          <a:lstStyle/>
          <a:p>
            <a:pPr algn="l"/>
            <a:r>
              <a:rPr lang="en-US" altLang="zh-TW" sz="3600" dirty="0" err="1"/>
              <a:t>EfficientNet</a:t>
            </a:r>
            <a:endParaRPr lang="zh-TW" altLang="en-US" sz="3600" dirty="0"/>
          </a:p>
        </p:txBody>
      </p:sp>
      <p:sp>
        <p:nvSpPr>
          <p:cNvPr id="9" name="文字方塊 8">
            <a:extLst>
              <a:ext uri="{FF2B5EF4-FFF2-40B4-BE49-F238E27FC236}">
                <a16:creationId xmlns:a16="http://schemas.microsoft.com/office/drawing/2014/main" id="{63928CD2-911B-4C0B-BD68-FD6A1D1D35B7}"/>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20</a:t>
            </a:r>
            <a:endParaRPr lang="zh-TW" altLang="en-US" sz="1200" dirty="0">
              <a:latin typeface="Arial Black" panose="020B0A04020102020204" pitchFamily="34" charset="0"/>
            </a:endParaRPr>
          </a:p>
        </p:txBody>
      </p:sp>
      <p:pic>
        <p:nvPicPr>
          <p:cNvPr id="7" name="圖片 6"/>
          <p:cNvPicPr/>
          <p:nvPr/>
        </p:nvPicPr>
        <p:blipFill>
          <a:blip r:embed="rId3">
            <a:graysc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251836" y="1455325"/>
            <a:ext cx="5640342" cy="3077486"/>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4131326390"/>
              </p:ext>
            </p:extLst>
          </p:nvPr>
        </p:nvGraphicFramePr>
        <p:xfrm>
          <a:off x="6892178" y="1673199"/>
          <a:ext cx="4928870" cy="2582613"/>
        </p:xfrm>
        <a:graphic>
          <a:graphicData uri="http://schemas.openxmlformats.org/drawingml/2006/table">
            <a:tbl>
              <a:tblPr firstRow="1" firstCol="1" bandRow="1">
                <a:tableStyleId>{073A0DAA-6AF3-43AB-8588-CEC1D06C72B9}</a:tableStyleId>
              </a:tblPr>
              <a:tblGrid>
                <a:gridCol w="1437587">
                  <a:extLst>
                    <a:ext uri="{9D8B030D-6E8A-4147-A177-3AD203B41FA5}">
                      <a16:colId xmlns:a16="http://schemas.microsoft.com/office/drawing/2014/main" val="826600376"/>
                    </a:ext>
                  </a:extLst>
                </a:gridCol>
                <a:gridCol w="936077">
                  <a:extLst>
                    <a:ext uri="{9D8B030D-6E8A-4147-A177-3AD203B41FA5}">
                      <a16:colId xmlns:a16="http://schemas.microsoft.com/office/drawing/2014/main" val="2287350167"/>
                    </a:ext>
                  </a:extLst>
                </a:gridCol>
                <a:gridCol w="995078">
                  <a:extLst>
                    <a:ext uri="{9D8B030D-6E8A-4147-A177-3AD203B41FA5}">
                      <a16:colId xmlns:a16="http://schemas.microsoft.com/office/drawing/2014/main" val="3783764574"/>
                    </a:ext>
                  </a:extLst>
                </a:gridCol>
                <a:gridCol w="774958">
                  <a:extLst>
                    <a:ext uri="{9D8B030D-6E8A-4147-A177-3AD203B41FA5}">
                      <a16:colId xmlns:a16="http://schemas.microsoft.com/office/drawing/2014/main" val="4044946908"/>
                    </a:ext>
                  </a:extLst>
                </a:gridCol>
                <a:gridCol w="785170">
                  <a:extLst>
                    <a:ext uri="{9D8B030D-6E8A-4147-A177-3AD203B41FA5}">
                      <a16:colId xmlns:a16="http://schemas.microsoft.com/office/drawing/2014/main" val="2171445378"/>
                    </a:ext>
                  </a:extLst>
                </a:gridCol>
              </a:tblGrid>
              <a:tr h="0">
                <a:tc>
                  <a:txBody>
                    <a:bodyPr/>
                    <a:lstStyle/>
                    <a:p>
                      <a:pPr algn="just" hangingPunct="0">
                        <a:lnSpc>
                          <a:spcPct val="150000"/>
                        </a:lnSpc>
                        <a:spcAft>
                          <a:spcPts val="0"/>
                        </a:spcAft>
                      </a:pPr>
                      <a:r>
                        <a:rPr lang="en-US" sz="1400" kern="100">
                          <a:effectLst/>
                        </a:rPr>
                        <a:t>Model</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just" hangingPunct="0">
                        <a:lnSpc>
                          <a:spcPct val="150000"/>
                        </a:lnSpc>
                        <a:spcAft>
                          <a:spcPts val="0"/>
                        </a:spcAft>
                      </a:pPr>
                      <a:r>
                        <a:rPr lang="en-US" sz="1400" kern="100">
                          <a:effectLst/>
                        </a:rPr>
                        <a:t>Top-1 Acc</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just" hangingPunct="0">
                        <a:lnSpc>
                          <a:spcPct val="150000"/>
                        </a:lnSpc>
                        <a:spcAft>
                          <a:spcPts val="0"/>
                        </a:spcAft>
                      </a:pPr>
                      <a:r>
                        <a:rPr lang="en-US" sz="1400" kern="100">
                          <a:effectLst/>
                        </a:rPr>
                        <a:t>Top-5 Acc</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just" hangingPunct="0">
                        <a:lnSpc>
                          <a:spcPct val="150000"/>
                        </a:lnSpc>
                        <a:spcAft>
                          <a:spcPts val="0"/>
                        </a:spcAft>
                      </a:pPr>
                      <a:r>
                        <a:rPr lang="en-US" sz="1400" kern="100">
                          <a:effectLst/>
                        </a:rPr>
                        <a:t>Params</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just" hangingPunct="0">
                        <a:lnSpc>
                          <a:spcPct val="150000"/>
                        </a:lnSpc>
                        <a:spcAft>
                          <a:spcPts val="0"/>
                        </a:spcAft>
                      </a:pPr>
                      <a:r>
                        <a:rPr lang="en-US" sz="1400" kern="100">
                          <a:effectLst/>
                        </a:rPr>
                        <a:t>FLOPS</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extLst>
                  <a:ext uri="{0D108BD9-81ED-4DB2-BD59-A6C34878D82A}">
                    <a16:rowId xmlns:a16="http://schemas.microsoft.com/office/drawing/2014/main" val="3903126847"/>
                  </a:ext>
                </a:extLst>
              </a:tr>
              <a:tr h="0">
                <a:tc>
                  <a:txBody>
                    <a:bodyPr/>
                    <a:lstStyle/>
                    <a:p>
                      <a:pPr algn="just" hangingPunct="0">
                        <a:lnSpc>
                          <a:spcPct val="150000"/>
                        </a:lnSpc>
                        <a:spcAft>
                          <a:spcPts val="0"/>
                        </a:spcAft>
                      </a:pPr>
                      <a:r>
                        <a:rPr lang="en-US" sz="1400" kern="100">
                          <a:effectLst/>
                        </a:rPr>
                        <a:t>EfficientNet-B0</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76.3%</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dirty="0">
                          <a:effectLst/>
                        </a:rPr>
                        <a:t>93.2%</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5.3M</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0.39 B</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extLst>
                  <a:ext uri="{0D108BD9-81ED-4DB2-BD59-A6C34878D82A}">
                    <a16:rowId xmlns:a16="http://schemas.microsoft.com/office/drawing/2014/main" val="1937431505"/>
                  </a:ext>
                </a:extLst>
              </a:tr>
              <a:tr h="0">
                <a:tc>
                  <a:txBody>
                    <a:bodyPr/>
                    <a:lstStyle/>
                    <a:p>
                      <a:pPr algn="just" hangingPunct="0">
                        <a:lnSpc>
                          <a:spcPct val="150000"/>
                        </a:lnSpc>
                        <a:spcAft>
                          <a:spcPts val="0"/>
                        </a:spcAft>
                      </a:pPr>
                      <a:r>
                        <a:rPr lang="en-US" sz="1400" kern="100">
                          <a:effectLst/>
                        </a:rPr>
                        <a:t>EfficientNet-B1</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dirty="0">
                          <a:effectLst/>
                        </a:rPr>
                        <a:t>78.8%</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94.4%</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7.8 M</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0.70 B</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extLst>
                  <a:ext uri="{0D108BD9-81ED-4DB2-BD59-A6C34878D82A}">
                    <a16:rowId xmlns:a16="http://schemas.microsoft.com/office/drawing/2014/main" val="3151074272"/>
                  </a:ext>
                </a:extLst>
              </a:tr>
              <a:tr h="0">
                <a:tc>
                  <a:txBody>
                    <a:bodyPr/>
                    <a:lstStyle/>
                    <a:p>
                      <a:pPr algn="just" hangingPunct="0">
                        <a:lnSpc>
                          <a:spcPct val="150000"/>
                        </a:lnSpc>
                        <a:spcAft>
                          <a:spcPts val="0"/>
                        </a:spcAft>
                      </a:pPr>
                      <a:r>
                        <a:rPr lang="en-US" sz="1400" kern="100">
                          <a:effectLst/>
                        </a:rPr>
                        <a:t>EfficientNet-B2</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79.8%</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94.9%</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9.2 M</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1.0 B</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extLst>
                  <a:ext uri="{0D108BD9-81ED-4DB2-BD59-A6C34878D82A}">
                    <a16:rowId xmlns:a16="http://schemas.microsoft.com/office/drawing/2014/main" val="1522341188"/>
                  </a:ext>
                </a:extLst>
              </a:tr>
              <a:tr h="0">
                <a:tc>
                  <a:txBody>
                    <a:bodyPr/>
                    <a:lstStyle/>
                    <a:p>
                      <a:pPr algn="just" hangingPunct="0">
                        <a:lnSpc>
                          <a:spcPct val="150000"/>
                        </a:lnSpc>
                        <a:spcAft>
                          <a:spcPts val="0"/>
                        </a:spcAft>
                      </a:pPr>
                      <a:r>
                        <a:rPr lang="en-US" sz="1400" kern="100">
                          <a:effectLst/>
                        </a:rPr>
                        <a:t>EfficientNet-B3</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81.1%</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95.5%</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12 M</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1.8 B</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extLst>
                  <a:ext uri="{0D108BD9-81ED-4DB2-BD59-A6C34878D82A}">
                    <a16:rowId xmlns:a16="http://schemas.microsoft.com/office/drawing/2014/main" val="3784248995"/>
                  </a:ext>
                </a:extLst>
              </a:tr>
              <a:tr h="0">
                <a:tc>
                  <a:txBody>
                    <a:bodyPr/>
                    <a:lstStyle/>
                    <a:p>
                      <a:pPr algn="just" hangingPunct="0">
                        <a:lnSpc>
                          <a:spcPct val="150000"/>
                        </a:lnSpc>
                        <a:spcAft>
                          <a:spcPts val="0"/>
                        </a:spcAft>
                      </a:pPr>
                      <a:r>
                        <a:rPr lang="en-US" sz="1400" kern="100">
                          <a:effectLst/>
                        </a:rPr>
                        <a:t>EfficientNet-B4</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dirty="0">
                          <a:effectLst/>
                        </a:rPr>
                        <a:t>82.6%</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96.3%</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19 M</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4.2 B</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extLst>
                  <a:ext uri="{0D108BD9-81ED-4DB2-BD59-A6C34878D82A}">
                    <a16:rowId xmlns:a16="http://schemas.microsoft.com/office/drawing/2014/main" val="2614366085"/>
                  </a:ext>
                </a:extLst>
              </a:tr>
              <a:tr h="0">
                <a:tc>
                  <a:txBody>
                    <a:bodyPr/>
                    <a:lstStyle/>
                    <a:p>
                      <a:pPr algn="just" hangingPunct="0">
                        <a:lnSpc>
                          <a:spcPct val="150000"/>
                        </a:lnSpc>
                        <a:spcAft>
                          <a:spcPts val="0"/>
                        </a:spcAft>
                      </a:pPr>
                      <a:r>
                        <a:rPr lang="en-US" sz="1400" kern="100">
                          <a:effectLst/>
                        </a:rPr>
                        <a:t>EfficientNet-B5</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83.3%</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96.7%</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30 M</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9.9 B</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extLst>
                  <a:ext uri="{0D108BD9-81ED-4DB2-BD59-A6C34878D82A}">
                    <a16:rowId xmlns:a16="http://schemas.microsoft.com/office/drawing/2014/main" val="1804604001"/>
                  </a:ext>
                </a:extLst>
              </a:tr>
              <a:tr h="0">
                <a:tc>
                  <a:txBody>
                    <a:bodyPr/>
                    <a:lstStyle/>
                    <a:p>
                      <a:pPr algn="just" hangingPunct="0">
                        <a:lnSpc>
                          <a:spcPct val="150000"/>
                        </a:lnSpc>
                        <a:spcAft>
                          <a:spcPts val="0"/>
                        </a:spcAft>
                      </a:pPr>
                      <a:r>
                        <a:rPr lang="en-US" sz="1400" kern="100">
                          <a:effectLst/>
                        </a:rPr>
                        <a:t>EfficientNet-B6</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84.0%</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96.9%</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43 M</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19 B</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extLst>
                  <a:ext uri="{0D108BD9-81ED-4DB2-BD59-A6C34878D82A}">
                    <a16:rowId xmlns:a16="http://schemas.microsoft.com/office/drawing/2014/main" val="119429703"/>
                  </a:ext>
                </a:extLst>
              </a:tr>
              <a:tr h="0">
                <a:tc>
                  <a:txBody>
                    <a:bodyPr/>
                    <a:lstStyle/>
                    <a:p>
                      <a:pPr algn="just" hangingPunct="0">
                        <a:lnSpc>
                          <a:spcPct val="150000"/>
                        </a:lnSpc>
                        <a:spcAft>
                          <a:spcPts val="0"/>
                        </a:spcAft>
                      </a:pPr>
                      <a:r>
                        <a:rPr lang="en-US" sz="1400" kern="100">
                          <a:effectLst/>
                        </a:rPr>
                        <a:t>EfficientNet-B7</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84.4%</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97.1%</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a:effectLst/>
                        </a:rPr>
                        <a:t>66 M</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tc>
                  <a:txBody>
                    <a:bodyPr/>
                    <a:lstStyle/>
                    <a:p>
                      <a:pPr algn="ctr" hangingPunct="0">
                        <a:lnSpc>
                          <a:spcPct val="150000"/>
                        </a:lnSpc>
                        <a:spcAft>
                          <a:spcPts val="0"/>
                        </a:spcAft>
                      </a:pPr>
                      <a:r>
                        <a:rPr lang="en-US" sz="1400" kern="100" dirty="0">
                          <a:effectLst/>
                        </a:rPr>
                        <a:t>37 B</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38100" marR="38100" marT="0" marB="0"/>
                </a:tc>
                <a:extLst>
                  <a:ext uri="{0D108BD9-81ED-4DB2-BD59-A6C34878D82A}">
                    <a16:rowId xmlns:a16="http://schemas.microsoft.com/office/drawing/2014/main" val="310182118"/>
                  </a:ext>
                </a:extLst>
              </a:tr>
            </a:tbl>
          </a:graphicData>
        </a:graphic>
      </p:graphicFrame>
      <p:pic>
        <p:nvPicPr>
          <p:cNvPr id="1025" name="Picture 1" descr="Untitled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5278" y="4750685"/>
            <a:ext cx="7533800" cy="167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83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92356" y="265672"/>
            <a:ext cx="10599644" cy="1189653"/>
          </a:xfrm>
        </p:spPr>
        <p:txBody>
          <a:bodyPr>
            <a:normAutofit/>
          </a:bodyPr>
          <a:lstStyle/>
          <a:p>
            <a:pPr algn="l"/>
            <a:r>
              <a:rPr lang="en-US" altLang="zh-TW" sz="3600" dirty="0" err="1"/>
              <a:t>ResNeSt</a:t>
            </a:r>
            <a:endParaRPr lang="zh-TW" altLang="en-US" sz="3600" dirty="0"/>
          </a:p>
        </p:txBody>
      </p:sp>
      <p:sp>
        <p:nvSpPr>
          <p:cNvPr id="9" name="文字方塊 8">
            <a:extLst>
              <a:ext uri="{FF2B5EF4-FFF2-40B4-BE49-F238E27FC236}">
                <a16:creationId xmlns:a16="http://schemas.microsoft.com/office/drawing/2014/main" id="{63928CD2-911B-4C0B-BD68-FD6A1D1D35B7}"/>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21</a:t>
            </a:r>
            <a:endParaRPr lang="zh-TW" altLang="en-US" sz="1200" dirty="0">
              <a:latin typeface="Arial Black" panose="020B0A04020102020204" pitchFamily="34" charset="0"/>
            </a:endParaRPr>
          </a:p>
        </p:txBody>
      </p:sp>
      <p:pic>
        <p:nvPicPr>
          <p:cNvPr id="2050" name="Picture 2"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852" y="1199044"/>
            <a:ext cx="5058063" cy="502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圖片 7" descr="C:\Users\L.S.S\AppData\Local\Microsoft\Windows\INetCache\Content.Word\6.png"/>
          <p:cNvPicPr/>
          <p:nvPr/>
        </p:nvPicPr>
        <p:blipFill>
          <a:blip r:embed="rId4">
            <a:extLst>
              <a:ext uri="{28A0092B-C50C-407E-A947-70E740481C1C}">
                <a14:useLocalDpi xmlns:a14="http://schemas.microsoft.com/office/drawing/2010/main" val="0"/>
              </a:ext>
            </a:extLst>
          </a:blip>
          <a:srcRect/>
          <a:stretch>
            <a:fillRect/>
          </a:stretch>
        </p:blipFill>
        <p:spPr bwMode="auto">
          <a:xfrm>
            <a:off x="2809460" y="1895061"/>
            <a:ext cx="3667631" cy="4331041"/>
          </a:xfrm>
          <a:prstGeom prst="rect">
            <a:avLst/>
          </a:prstGeom>
          <a:noFill/>
          <a:ln>
            <a:noFill/>
          </a:ln>
        </p:spPr>
      </p:pic>
      <p:pic>
        <p:nvPicPr>
          <p:cNvPr id="2051" name="Picture 3" descr="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3080" y="156425"/>
            <a:ext cx="4262932" cy="626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307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1484311" y="522514"/>
            <a:ext cx="10018713" cy="683289"/>
          </a:xfrm>
        </p:spPr>
        <p:txBody>
          <a:bodyPr>
            <a:noAutofit/>
          </a:bodyPr>
          <a:lstStyle/>
          <a:p>
            <a:pPr algn="l"/>
            <a:r>
              <a:rPr lang="en-US" altLang="zh-TW" sz="3600" dirty="0"/>
              <a:t>Outline</a:t>
            </a:r>
            <a:endParaRPr lang="zh-TW" altLang="en-US" sz="3600" dirty="0"/>
          </a:p>
        </p:txBody>
      </p:sp>
      <p:sp>
        <p:nvSpPr>
          <p:cNvPr id="5" name="文字方塊 4"/>
          <p:cNvSpPr txBox="1"/>
          <p:nvPr/>
        </p:nvSpPr>
        <p:spPr>
          <a:xfrm>
            <a:off x="1368980" y="1304657"/>
            <a:ext cx="10134043" cy="297004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TW" sz="2200" dirty="0"/>
              <a:t>Introduction</a:t>
            </a:r>
          </a:p>
          <a:p>
            <a:pPr marL="342900" indent="-342900">
              <a:lnSpc>
                <a:spcPct val="150000"/>
              </a:lnSpc>
              <a:buFont typeface="Arial" panose="020B0604020202020204" pitchFamily="34" charset="0"/>
              <a:buChar char="•"/>
            </a:pPr>
            <a:r>
              <a:rPr lang="en-US" altLang="zh-TW" sz="2200" dirty="0"/>
              <a:t>Related Work</a:t>
            </a:r>
          </a:p>
          <a:p>
            <a:pPr marL="342900" indent="-342900">
              <a:lnSpc>
                <a:spcPct val="150000"/>
              </a:lnSpc>
              <a:buFont typeface="Arial" panose="020B0604020202020204" pitchFamily="34" charset="0"/>
              <a:buChar char="•"/>
            </a:pPr>
            <a:r>
              <a:rPr lang="en-US" altLang="zh-TW" sz="2200" dirty="0"/>
              <a:t>The proposed Method</a:t>
            </a:r>
          </a:p>
          <a:p>
            <a:pPr marL="342900" indent="-342900">
              <a:lnSpc>
                <a:spcPct val="150000"/>
              </a:lnSpc>
              <a:buFont typeface="Arial" panose="020B0604020202020204" pitchFamily="34" charset="0"/>
              <a:buChar char="•"/>
            </a:pPr>
            <a:r>
              <a:rPr lang="en-US" altLang="zh-TW" sz="2200" dirty="0">
                <a:solidFill>
                  <a:srgbClr val="FF0000"/>
                </a:solidFill>
              </a:rPr>
              <a:t>Experiment</a:t>
            </a:r>
            <a:r>
              <a:rPr lang="zh-TW" altLang="en-US" sz="2200" dirty="0">
                <a:solidFill>
                  <a:srgbClr val="FF0000"/>
                </a:solidFill>
              </a:rPr>
              <a:t> </a:t>
            </a:r>
            <a:r>
              <a:rPr lang="en-US" altLang="zh-TW" sz="2200" dirty="0">
                <a:solidFill>
                  <a:srgbClr val="FF0000"/>
                </a:solidFill>
              </a:rPr>
              <a:t>result</a:t>
            </a:r>
          </a:p>
          <a:p>
            <a:pPr marL="342900" indent="-342900">
              <a:lnSpc>
                <a:spcPct val="150000"/>
              </a:lnSpc>
              <a:buFont typeface="Arial" panose="020B0604020202020204" pitchFamily="34" charset="0"/>
              <a:buChar char="•"/>
            </a:pPr>
            <a:r>
              <a:rPr lang="en-US" altLang="zh-TW" sz="2200" dirty="0"/>
              <a:t>Conclusion</a:t>
            </a:r>
          </a:p>
          <a:p>
            <a:pPr marL="342900" indent="-342900">
              <a:buFont typeface="Arial" panose="020B0604020202020204" pitchFamily="34" charset="0"/>
              <a:buChar char="•"/>
            </a:pPr>
            <a:endParaRPr lang="en-US" altLang="zh-TW" sz="2200" dirty="0"/>
          </a:p>
        </p:txBody>
      </p:sp>
      <p:sp>
        <p:nvSpPr>
          <p:cNvPr id="6" name="文字方塊 5">
            <a:extLst>
              <a:ext uri="{FF2B5EF4-FFF2-40B4-BE49-F238E27FC236}">
                <a16:creationId xmlns:a16="http://schemas.microsoft.com/office/drawing/2014/main" id="{A8CCE6A4-4211-4745-9EED-5D8C2B047520}"/>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1</a:t>
            </a:r>
            <a:endParaRPr lang="zh-TW" altLang="en-US" sz="1200" dirty="0">
              <a:latin typeface="Arial Black" panose="020B0A04020102020204" pitchFamily="34" charset="0"/>
            </a:endParaRPr>
          </a:p>
        </p:txBody>
      </p:sp>
    </p:spTree>
    <p:extLst>
      <p:ext uri="{BB962C8B-B14F-4D97-AF65-F5344CB8AC3E}">
        <p14:creationId xmlns:p14="http://schemas.microsoft.com/office/powerpoint/2010/main" val="1251334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1595148" y="297872"/>
            <a:ext cx="10018713" cy="928396"/>
          </a:xfrm>
        </p:spPr>
        <p:txBody>
          <a:bodyPr>
            <a:normAutofit/>
          </a:bodyPr>
          <a:lstStyle/>
          <a:p>
            <a:pPr algn="l"/>
            <a:r>
              <a:rPr lang="en-US" altLang="zh-TW" sz="3600" dirty="0"/>
              <a:t>Experiment Setting</a:t>
            </a:r>
            <a:endParaRPr lang="zh-TW" altLang="en-US" sz="3600" dirty="0"/>
          </a:p>
        </p:txBody>
      </p:sp>
      <p:graphicFrame>
        <p:nvGraphicFramePr>
          <p:cNvPr id="8" name="表格 7"/>
          <p:cNvGraphicFramePr>
            <a:graphicFrameLocks noGrp="1"/>
          </p:cNvGraphicFramePr>
          <p:nvPr>
            <p:extLst>
              <p:ext uri="{D42A27DB-BD31-4B8C-83A1-F6EECF244321}">
                <p14:modId xmlns:p14="http://schemas.microsoft.com/office/powerpoint/2010/main" val="3856749884"/>
              </p:ext>
            </p:extLst>
          </p:nvPr>
        </p:nvGraphicFramePr>
        <p:xfrm>
          <a:off x="1381773" y="1226268"/>
          <a:ext cx="5479039" cy="4058042"/>
        </p:xfrm>
        <a:graphic>
          <a:graphicData uri="http://schemas.openxmlformats.org/drawingml/2006/table">
            <a:tbl>
              <a:tblPr firstRow="1" bandRow="1">
                <a:tableStyleId>{5C22544A-7EE6-4342-B048-85BDC9FD1C3A}</a:tableStyleId>
              </a:tblPr>
              <a:tblGrid>
                <a:gridCol w="617514">
                  <a:extLst>
                    <a:ext uri="{9D8B030D-6E8A-4147-A177-3AD203B41FA5}">
                      <a16:colId xmlns:a16="http://schemas.microsoft.com/office/drawing/2014/main" val="692389255"/>
                    </a:ext>
                  </a:extLst>
                </a:gridCol>
                <a:gridCol w="2534829">
                  <a:extLst>
                    <a:ext uri="{9D8B030D-6E8A-4147-A177-3AD203B41FA5}">
                      <a16:colId xmlns:a16="http://schemas.microsoft.com/office/drawing/2014/main" val="3799941170"/>
                    </a:ext>
                  </a:extLst>
                </a:gridCol>
                <a:gridCol w="2326696">
                  <a:extLst>
                    <a:ext uri="{9D8B030D-6E8A-4147-A177-3AD203B41FA5}">
                      <a16:colId xmlns:a16="http://schemas.microsoft.com/office/drawing/2014/main" val="2756096764"/>
                    </a:ext>
                  </a:extLst>
                </a:gridCol>
              </a:tblGrid>
              <a:tr h="1106738">
                <a:tc rowSpan="7">
                  <a:txBody>
                    <a:bodyPr/>
                    <a:lstStyle/>
                    <a:p>
                      <a:pPr algn="ctr"/>
                      <a:r>
                        <a:rPr lang="en-US" altLang="zh-TW" dirty="0"/>
                        <a:t>Dataset</a:t>
                      </a:r>
                      <a:endParaRPr lang="zh-TW" altLang="en-US" dirty="0"/>
                    </a:p>
                  </a:txBody>
                  <a:tcPr vert="vert2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r>
                        <a:rPr lang="en-US" altLang="zh-TW" dirty="0"/>
                        <a:t>GANs</a:t>
                      </a:r>
                      <a:endParaRPr lang="zh-TW" alt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altLang="zh-TW" sz="1600" b="0" dirty="0">
                          <a:solidFill>
                            <a:schemeClr val="tx1"/>
                          </a:solidFill>
                        </a:rPr>
                        <a:t>DCGAN</a:t>
                      </a:r>
                      <a:r>
                        <a:rPr lang="zh-TW" altLang="en-US" sz="1600" b="0" dirty="0">
                          <a:solidFill>
                            <a:schemeClr val="tx1"/>
                          </a:solidFill>
                          <a:latin typeface="微軟正黑體" panose="020B0604030504040204" pitchFamily="34" charset="-120"/>
                          <a:ea typeface="微軟正黑體" panose="020B0604030504040204" pitchFamily="34" charset="-120"/>
                        </a:rPr>
                        <a:t>、</a:t>
                      </a:r>
                      <a:r>
                        <a:rPr lang="en-US" altLang="zh-TW" sz="1600" b="0" dirty="0">
                          <a:solidFill>
                            <a:schemeClr val="tx1"/>
                          </a:solidFill>
                          <a:latin typeface="+mj-lt"/>
                          <a:ea typeface="微軟正黑體" panose="020B0604030504040204" pitchFamily="34" charset="-120"/>
                        </a:rPr>
                        <a:t>WGAN</a:t>
                      </a:r>
                      <a:r>
                        <a:rPr lang="zh-TW" altLang="en-US" sz="1600" b="0" dirty="0">
                          <a:solidFill>
                            <a:schemeClr val="tx1"/>
                          </a:solidFill>
                          <a:latin typeface="微軟正黑體" panose="020B0604030504040204" pitchFamily="34" charset="-120"/>
                          <a:ea typeface="微軟正黑體" panose="020B0604030504040204" pitchFamily="34" charset="-120"/>
                        </a:rPr>
                        <a:t>、</a:t>
                      </a:r>
                      <a:r>
                        <a:rPr lang="en-US" altLang="zh-TW" sz="1600" b="0" dirty="0">
                          <a:solidFill>
                            <a:schemeClr val="tx1"/>
                          </a:solidFill>
                          <a:latin typeface="+mj-lt"/>
                          <a:ea typeface="微軟正黑體" panose="020B0604030504040204" pitchFamily="34" charset="-120"/>
                        </a:rPr>
                        <a:t>WGAN-GP</a:t>
                      </a:r>
                      <a:r>
                        <a:rPr lang="zh-TW" altLang="en-US" sz="1600" b="0" dirty="0">
                          <a:solidFill>
                            <a:schemeClr val="tx1"/>
                          </a:solidFill>
                          <a:latin typeface="微軟正黑體" panose="020B0604030504040204" pitchFamily="34" charset="-120"/>
                          <a:ea typeface="微軟正黑體" panose="020B0604030504040204" pitchFamily="34" charset="-120"/>
                        </a:rPr>
                        <a:t>、</a:t>
                      </a:r>
                      <a:r>
                        <a:rPr lang="en-US" altLang="zh-TW" sz="1600" b="0" dirty="0">
                          <a:solidFill>
                            <a:schemeClr val="tx1"/>
                          </a:solidFill>
                          <a:latin typeface="+mj-lt"/>
                          <a:ea typeface="微軟正黑體" panose="020B0604030504040204" pitchFamily="34" charset="-120"/>
                        </a:rPr>
                        <a:t>LSGAN</a:t>
                      </a:r>
                      <a:r>
                        <a:rPr lang="zh-TW" altLang="en-US" sz="1600" b="0" dirty="0">
                          <a:solidFill>
                            <a:schemeClr val="tx1"/>
                          </a:solidFill>
                          <a:latin typeface="微軟正黑體" panose="020B0604030504040204" pitchFamily="34" charset="-120"/>
                          <a:ea typeface="微軟正黑體" panose="020B0604030504040204" pitchFamily="34" charset="-120"/>
                        </a:rPr>
                        <a:t>、</a:t>
                      </a:r>
                      <a:r>
                        <a:rPr lang="en-US" altLang="zh-TW" sz="1600" b="0" dirty="0">
                          <a:solidFill>
                            <a:schemeClr val="tx1"/>
                          </a:solidFill>
                          <a:latin typeface="+mj-lt"/>
                          <a:ea typeface="微軟正黑體" panose="020B0604030504040204" pitchFamily="34" charset="-120"/>
                        </a:rPr>
                        <a:t>PGGAN</a:t>
                      </a:r>
                      <a:endParaRPr lang="zh-TW" altLang="en-US" sz="1600" b="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562748931"/>
                  </a:ext>
                </a:extLst>
              </a:tr>
              <a:tr h="491884">
                <a:tc vMerge="1">
                  <a:txBody>
                    <a:bodyPr/>
                    <a:lstStyle/>
                    <a:p>
                      <a:endParaRPr lang="zh-TW" altLang="en-US" dirty="0"/>
                    </a:p>
                  </a:txBody>
                  <a:tcPr/>
                </a:tc>
                <a:tc>
                  <a:txBody>
                    <a:bodyPr/>
                    <a:lstStyle/>
                    <a:p>
                      <a:r>
                        <a:rPr lang="en-US" altLang="zh-TW" dirty="0">
                          <a:solidFill>
                            <a:schemeClr val="bg1"/>
                          </a:solidFill>
                        </a:rPr>
                        <a:t>True</a:t>
                      </a:r>
                      <a:r>
                        <a:rPr lang="en-US" altLang="zh-TW" baseline="0" dirty="0">
                          <a:solidFill>
                            <a:schemeClr val="bg1"/>
                          </a:solidFill>
                        </a:rPr>
                        <a:t> Image Dataset</a:t>
                      </a:r>
                      <a:endParaRPr lang="zh-TW" altLang="en-US"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altLang="zh-TW" dirty="0" err="1"/>
                        <a:t>CelebA</a:t>
                      </a:r>
                      <a:endParaRPr lang="zh-TW" alt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036666915"/>
                  </a:ext>
                </a:extLst>
              </a:tr>
              <a:tr h="491884">
                <a:tc vMerge="1">
                  <a:txBody>
                    <a:bodyPr/>
                    <a:lstStyle/>
                    <a:p>
                      <a:endParaRPr lang="zh-TW" altLang="en-US"/>
                    </a:p>
                  </a:txBody>
                  <a:tcPr/>
                </a:tc>
                <a:tc>
                  <a:txBody>
                    <a:bodyPr/>
                    <a:lstStyle/>
                    <a:p>
                      <a:r>
                        <a:rPr lang="en-US" altLang="zh-TW" dirty="0">
                          <a:solidFill>
                            <a:schemeClr val="bg1"/>
                          </a:solidFill>
                        </a:rPr>
                        <a:t>True</a:t>
                      </a:r>
                      <a:r>
                        <a:rPr lang="en-US" altLang="zh-TW" baseline="0" dirty="0">
                          <a:solidFill>
                            <a:schemeClr val="bg1"/>
                          </a:solidFill>
                        </a:rPr>
                        <a:t> Image Numbers</a:t>
                      </a:r>
                      <a:endParaRPr lang="zh-TW" altLang="en-US"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altLang="zh-TW" dirty="0"/>
                        <a:t>202,599</a:t>
                      </a:r>
                      <a:endParaRPr lang="zh-TW" alt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61523423"/>
                  </a:ext>
                </a:extLst>
              </a:tr>
              <a:tr h="491884">
                <a:tc vMerge="1">
                  <a:txBody>
                    <a:bodyPr/>
                    <a:lstStyle/>
                    <a:p>
                      <a:endParaRPr lang="zh-TW" altLang="en-US" dirty="0"/>
                    </a:p>
                  </a:txBody>
                  <a:tcPr/>
                </a:tc>
                <a:tc>
                  <a:txBody>
                    <a:bodyPr/>
                    <a:lstStyle/>
                    <a:p>
                      <a:r>
                        <a:rPr lang="en-US" altLang="zh-TW" dirty="0">
                          <a:solidFill>
                            <a:schemeClr val="bg1"/>
                          </a:solidFill>
                        </a:rPr>
                        <a:t>Fake Image</a:t>
                      </a:r>
                      <a:r>
                        <a:rPr lang="en-US" altLang="zh-TW" baseline="0" dirty="0">
                          <a:solidFill>
                            <a:schemeClr val="bg1"/>
                          </a:solidFill>
                        </a:rPr>
                        <a:t> Numbers</a:t>
                      </a:r>
                      <a:endParaRPr lang="zh-TW" altLang="en-US"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altLang="zh-TW" dirty="0"/>
                        <a:t>200,000</a:t>
                      </a:r>
                      <a:endParaRPr lang="zh-TW" alt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0242277"/>
                  </a:ext>
                </a:extLst>
              </a:tr>
              <a:tr h="491884">
                <a:tc vMerge="1">
                  <a:txBody>
                    <a:bodyPr/>
                    <a:lstStyle/>
                    <a:p>
                      <a:endParaRPr lang="zh-TW" altLang="en-US" dirty="0"/>
                    </a:p>
                  </a:txBody>
                  <a:tcPr/>
                </a:tc>
                <a:tc>
                  <a:txBody>
                    <a:bodyPr/>
                    <a:lstStyle/>
                    <a:p>
                      <a:r>
                        <a:rPr lang="en-US" altLang="zh-TW" dirty="0">
                          <a:solidFill>
                            <a:schemeClr val="bg1"/>
                          </a:solidFill>
                        </a:rPr>
                        <a:t>Fake Image Size</a:t>
                      </a:r>
                      <a:endParaRPr lang="zh-TW" altLang="en-US"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altLang="zh-TW" dirty="0"/>
                        <a:t>64*64</a:t>
                      </a:r>
                      <a:endParaRPr lang="zh-TW" alt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9754406"/>
                  </a:ext>
                </a:extLst>
              </a:tr>
              <a:tr h="491884">
                <a:tc vMerge="1">
                  <a:txBody>
                    <a:bodyPr/>
                    <a:lstStyle/>
                    <a:p>
                      <a:endParaRPr lang="zh-TW" altLang="en-US" dirty="0"/>
                    </a:p>
                  </a:txBody>
                  <a:tcPr/>
                </a:tc>
                <a:tc>
                  <a:txBody>
                    <a:bodyPr/>
                    <a:lstStyle/>
                    <a:p>
                      <a:r>
                        <a:rPr lang="en-US" altLang="zh-TW" dirty="0">
                          <a:solidFill>
                            <a:schemeClr val="bg1"/>
                          </a:solidFill>
                        </a:rPr>
                        <a:t>Training Image Numbers</a:t>
                      </a:r>
                      <a:endParaRPr lang="zh-TW" altLang="en-US"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altLang="zh-TW" dirty="0"/>
                        <a:t>385,198</a:t>
                      </a:r>
                      <a:endParaRPr lang="zh-TW" alt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677203735"/>
                  </a:ext>
                </a:extLst>
              </a:tr>
              <a:tr h="491884">
                <a:tc vMerge="1">
                  <a:txBody>
                    <a:bodyPr/>
                    <a:lstStyle/>
                    <a:p>
                      <a:endParaRPr lang="zh-TW" altLang="en-US" dirty="0"/>
                    </a:p>
                  </a:txBody>
                  <a:tcPr/>
                </a:tc>
                <a:tc>
                  <a:txBody>
                    <a:bodyPr/>
                    <a:lstStyle/>
                    <a:p>
                      <a:r>
                        <a:rPr lang="en-US" altLang="zh-TW" dirty="0">
                          <a:solidFill>
                            <a:schemeClr val="bg1"/>
                          </a:solidFill>
                        </a:rPr>
                        <a:t>Test Image Numbers</a:t>
                      </a:r>
                      <a:endParaRPr lang="zh-TW" altLang="en-US"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altLang="zh-TW" dirty="0"/>
                        <a:t>10,000</a:t>
                      </a:r>
                      <a:endParaRPr lang="zh-TW" alt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50830759"/>
                  </a:ext>
                </a:extLst>
              </a:tr>
            </a:tbl>
          </a:graphicData>
        </a:graphic>
      </p:graphicFrame>
      <p:sp>
        <p:nvSpPr>
          <p:cNvPr id="7" name="文字方塊 6">
            <a:extLst>
              <a:ext uri="{FF2B5EF4-FFF2-40B4-BE49-F238E27FC236}">
                <a16:creationId xmlns:a16="http://schemas.microsoft.com/office/drawing/2014/main" id="{39EC1800-2148-4981-8041-54BBA498CFC0}"/>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22</a:t>
            </a:r>
            <a:endParaRPr lang="zh-TW" altLang="en-US" sz="1200" dirty="0">
              <a:latin typeface="Arial Black" panose="020B0A04020102020204" pitchFamily="34" charset="0"/>
            </a:endParaRP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DE1B4765-217E-4D0A-94A9-1425F6E1D2B0}"/>
                  </a:ext>
                </a:extLst>
              </p:cNvPr>
              <p:cNvGraphicFramePr>
                <a:graphicFrameLocks noGrp="1"/>
              </p:cNvGraphicFramePr>
              <p:nvPr>
                <p:extLst>
                  <p:ext uri="{D42A27DB-BD31-4B8C-83A1-F6EECF244321}">
                    <p14:modId xmlns:p14="http://schemas.microsoft.com/office/powerpoint/2010/main" val="2583047597"/>
                  </p:ext>
                </p:extLst>
              </p:nvPr>
            </p:nvGraphicFramePr>
            <p:xfrm>
              <a:off x="6860812" y="1226268"/>
              <a:ext cx="5272121" cy="3566160"/>
            </p:xfrm>
            <a:graphic>
              <a:graphicData uri="http://schemas.openxmlformats.org/drawingml/2006/table">
                <a:tbl>
                  <a:tblPr firstRow="1" firstCol="1" bandRow="1">
                    <a:tableStyleId>{5202B0CA-FC54-4496-8BCA-5EF66A818D29}</a:tableStyleId>
                  </a:tblPr>
                  <a:tblGrid>
                    <a:gridCol w="1944757">
                      <a:extLst>
                        <a:ext uri="{9D8B030D-6E8A-4147-A177-3AD203B41FA5}">
                          <a16:colId xmlns:a16="http://schemas.microsoft.com/office/drawing/2014/main" val="2573646148"/>
                        </a:ext>
                      </a:extLst>
                    </a:gridCol>
                    <a:gridCol w="1549095">
                      <a:extLst>
                        <a:ext uri="{9D8B030D-6E8A-4147-A177-3AD203B41FA5}">
                          <a16:colId xmlns:a16="http://schemas.microsoft.com/office/drawing/2014/main" val="3814241384"/>
                        </a:ext>
                      </a:extLst>
                    </a:gridCol>
                    <a:gridCol w="1778269">
                      <a:extLst>
                        <a:ext uri="{9D8B030D-6E8A-4147-A177-3AD203B41FA5}">
                          <a16:colId xmlns:a16="http://schemas.microsoft.com/office/drawing/2014/main" val="661663751"/>
                        </a:ext>
                      </a:extLst>
                    </a:gridCol>
                  </a:tblGrid>
                  <a:tr h="153247">
                    <a:tc>
                      <a:txBody>
                        <a:bodyPr/>
                        <a:lstStyle/>
                        <a:p>
                          <a:pPr algn="ctr" hangingPunct="0">
                            <a:spcAft>
                              <a:spcPts val="0"/>
                            </a:spcAft>
                          </a:pPr>
                          <a:r>
                            <a:rPr lang="en-US" sz="1800" kern="1400" dirty="0">
                              <a:effectLst/>
                            </a:rPr>
                            <a:t> </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solidFill>
                          <a:schemeClr val="tx1">
                            <a:lumMod val="65000"/>
                            <a:lumOff val="35000"/>
                          </a:schemeClr>
                        </a:solidFill>
                      </a:tcPr>
                    </a:tc>
                    <a:tc>
                      <a:txBody>
                        <a:bodyPr/>
                        <a:lstStyle/>
                        <a:p>
                          <a:pPr algn="ctr" hangingPunct="0">
                            <a:spcAft>
                              <a:spcPts val="0"/>
                            </a:spcAft>
                          </a:pPr>
                          <a:r>
                            <a:rPr lang="zh-TW" sz="1800" kern="1400" dirty="0">
                              <a:effectLst/>
                            </a:rPr>
                            <a:t>孿生網路設計</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solidFill>
                          <a:schemeClr val="tx1">
                            <a:lumMod val="65000"/>
                            <a:lumOff val="35000"/>
                          </a:schemeClr>
                        </a:solidFill>
                      </a:tcPr>
                    </a:tc>
                    <a:tc>
                      <a:txBody>
                        <a:bodyPr/>
                        <a:lstStyle/>
                        <a:p>
                          <a:pPr algn="ctr" hangingPunct="0">
                            <a:spcAft>
                              <a:spcPts val="0"/>
                            </a:spcAft>
                          </a:pPr>
                          <a:r>
                            <a:rPr lang="zh-TW" sz="1800" kern="1400" dirty="0">
                              <a:effectLst/>
                            </a:rPr>
                            <a:t>耦合網路設計</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solidFill>
                          <a:schemeClr val="tx1">
                            <a:lumMod val="65000"/>
                            <a:lumOff val="35000"/>
                          </a:schemeClr>
                        </a:solidFill>
                      </a:tcPr>
                    </a:tc>
                    <a:extLst>
                      <a:ext uri="{0D108BD9-81ED-4DB2-BD59-A6C34878D82A}">
                        <a16:rowId xmlns:a16="http://schemas.microsoft.com/office/drawing/2014/main" val="1658674607"/>
                      </a:ext>
                    </a:extLst>
                  </a:tr>
                  <a:tr h="153247">
                    <a:tc>
                      <a:txBody>
                        <a:bodyPr/>
                        <a:lstStyle/>
                        <a:p>
                          <a:pPr algn="ctr" hangingPunct="0">
                            <a:spcAft>
                              <a:spcPts val="0"/>
                            </a:spcAft>
                          </a:pPr>
                          <a:r>
                            <a:rPr lang="en-US" sz="1800" kern="1400">
                              <a:effectLst/>
                            </a:rPr>
                            <a:t>Learning rate</a:t>
                          </a:r>
                          <a:endParaRPr lang="zh-TW" sz="1800" kern="14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gridSpan="2">
                      <a:txBody>
                        <a:bodyPr/>
                        <a:lstStyle/>
                        <a:p>
                          <a:pPr algn="ctr" hangingPunct="0">
                            <a:spcAft>
                              <a:spcPts val="0"/>
                            </a:spcAft>
                          </a:pPr>
                          <a:r>
                            <a:rPr lang="en-US" sz="1800" kern="1400" dirty="0">
                              <a:effectLst/>
                            </a:rPr>
                            <a:t>1</a:t>
                          </a:r>
                          <a14:m>
                            <m:oMath xmlns:m="http://schemas.openxmlformats.org/officeDocument/2006/math">
                              <m:r>
                                <m:rPr>
                                  <m:sty m:val="p"/>
                                </m:rPr>
                                <a:rPr lang="en-US" sz="1800" kern="1400">
                                  <a:effectLst/>
                                  <a:latin typeface="Cambria Math" panose="02040503050406030204" pitchFamily="18" charset="0"/>
                                </a:rPr>
                                <m:t>e</m:t>
                              </m:r>
                              <m:r>
                                <a:rPr lang="en-US" sz="1800" kern="1400">
                                  <a:effectLst/>
                                  <a:latin typeface="Cambria Math" panose="02040503050406030204" pitchFamily="18" charset="0"/>
                                </a:rPr>
                                <m:t>−3</m:t>
                              </m:r>
                            </m:oMath>
                          </a14:m>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hMerge="1">
                      <a:txBody>
                        <a:bodyPr/>
                        <a:lstStyle/>
                        <a:p>
                          <a:endParaRPr lang="zh-TW" altLang="en-US"/>
                        </a:p>
                      </a:txBody>
                      <a:tcPr/>
                    </a:tc>
                    <a:extLst>
                      <a:ext uri="{0D108BD9-81ED-4DB2-BD59-A6C34878D82A}">
                        <a16:rowId xmlns:a16="http://schemas.microsoft.com/office/drawing/2014/main" val="1224392390"/>
                      </a:ext>
                    </a:extLst>
                  </a:tr>
                  <a:tr h="153247">
                    <a:tc>
                      <a:txBody>
                        <a:bodyPr/>
                        <a:lstStyle/>
                        <a:p>
                          <a:pPr algn="ctr" hangingPunct="0">
                            <a:spcAft>
                              <a:spcPts val="0"/>
                            </a:spcAft>
                          </a:pPr>
                          <a:r>
                            <a:rPr lang="en-US" sz="1800" kern="1400" dirty="0">
                              <a:effectLst/>
                            </a:rPr>
                            <a:t>epoch</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gridSpan="2">
                      <a:txBody>
                        <a:bodyPr/>
                        <a:lstStyle/>
                        <a:p>
                          <a:pPr algn="ctr" hangingPunct="0">
                            <a:spcAft>
                              <a:spcPts val="0"/>
                            </a:spcAft>
                          </a:pPr>
                          <a:r>
                            <a:rPr lang="en-US" sz="1800" kern="1400" dirty="0">
                              <a:effectLst/>
                            </a:rPr>
                            <a:t>15</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hMerge="1">
                      <a:txBody>
                        <a:bodyPr/>
                        <a:lstStyle/>
                        <a:p>
                          <a:pPr algn="ctr" hangingPunct="0">
                            <a:spcAft>
                              <a:spcPts val="0"/>
                            </a:spcAft>
                          </a:pP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extLst>
                      <a:ext uri="{0D108BD9-81ED-4DB2-BD59-A6C34878D82A}">
                        <a16:rowId xmlns:a16="http://schemas.microsoft.com/office/drawing/2014/main" val="1682608873"/>
                      </a:ext>
                    </a:extLst>
                  </a:tr>
                  <a:tr h="306493">
                    <a:tc>
                      <a:txBody>
                        <a:bodyPr/>
                        <a:lstStyle/>
                        <a:p>
                          <a:pPr algn="ctr" hangingPunct="0">
                            <a:spcAft>
                              <a:spcPts val="0"/>
                            </a:spcAft>
                          </a:pPr>
                          <a:r>
                            <a:rPr lang="en-US" sz="1800" kern="1400" dirty="0">
                              <a:effectLst/>
                            </a:rPr>
                            <a:t>Contrastive loss</a:t>
                          </a:r>
                          <a:endParaRPr lang="zh-TW" sz="1800" kern="1400" dirty="0">
                            <a:effectLst/>
                          </a:endParaRPr>
                        </a:p>
                        <a:p>
                          <a:pPr algn="ctr" hangingPunct="0">
                            <a:spcAft>
                              <a:spcPts val="0"/>
                            </a:spcAft>
                          </a:pPr>
                          <a:r>
                            <a:rPr lang="en-US" sz="1800" kern="1400" dirty="0">
                              <a:effectLst/>
                            </a:rPr>
                            <a:t>margin value m</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a:txBody>
                        <a:bodyPr/>
                        <a:lstStyle/>
                        <a:p>
                          <a:pPr algn="ctr" hangingPunct="0">
                            <a:spcAft>
                              <a:spcPts val="0"/>
                            </a:spcAft>
                          </a:pPr>
                          <a:r>
                            <a:rPr lang="en-US" sz="1800" kern="1400" dirty="0">
                              <a:effectLst/>
                            </a:rPr>
                            <a:t>0.5</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a:txBody>
                        <a:bodyPr/>
                        <a:lstStyle/>
                        <a:p>
                          <a:pPr algn="ctr" hangingPunct="0">
                            <a:spcAft>
                              <a:spcPts val="0"/>
                            </a:spcAft>
                          </a:pPr>
                          <a:r>
                            <a:rPr lang="en-US" sz="1800" kern="1400" dirty="0">
                              <a:effectLst/>
                            </a:rPr>
                            <a:t> </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extLst>
                      <a:ext uri="{0D108BD9-81ED-4DB2-BD59-A6C34878D82A}">
                        <a16:rowId xmlns:a16="http://schemas.microsoft.com/office/drawing/2014/main" val="185220052"/>
                      </a:ext>
                    </a:extLst>
                  </a:tr>
                  <a:tr h="306493">
                    <a:tc>
                      <a:txBody>
                        <a:bodyPr/>
                        <a:lstStyle/>
                        <a:p>
                          <a:pPr algn="ctr" hangingPunct="0">
                            <a:spcAft>
                              <a:spcPts val="0"/>
                            </a:spcAft>
                          </a:pPr>
                          <a:r>
                            <a:rPr lang="en-US" sz="1800" kern="1400" dirty="0">
                              <a:effectLst/>
                            </a:rPr>
                            <a:t>Triplet loss</a:t>
                          </a:r>
                          <a:endParaRPr lang="zh-TW" sz="1800" kern="1400" dirty="0">
                            <a:effectLst/>
                          </a:endParaRPr>
                        </a:p>
                        <a:p>
                          <a:pPr algn="ctr" hangingPunct="0">
                            <a:spcAft>
                              <a:spcPts val="0"/>
                            </a:spcAft>
                          </a:pPr>
                          <a:r>
                            <a:rPr lang="en-US" sz="1800" kern="1400" dirty="0">
                              <a:effectLst/>
                            </a:rPr>
                            <a:t>margin value α</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a:txBody>
                        <a:bodyPr/>
                        <a:lstStyle/>
                        <a:p>
                          <a:pPr algn="ctr" hangingPunct="0">
                            <a:spcAft>
                              <a:spcPts val="0"/>
                            </a:spcAft>
                          </a:pPr>
                          <a:r>
                            <a:rPr lang="en-US" sz="1800" kern="1400">
                              <a:effectLst/>
                            </a:rPr>
                            <a:t> </a:t>
                          </a:r>
                          <a:endParaRPr lang="zh-TW" sz="1800" kern="14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a:txBody>
                        <a:bodyPr/>
                        <a:lstStyle/>
                        <a:p>
                          <a:pPr algn="ctr" hangingPunct="0">
                            <a:spcAft>
                              <a:spcPts val="0"/>
                            </a:spcAft>
                          </a:pPr>
                          <a:r>
                            <a:rPr lang="en-US" sz="1800" kern="1400">
                              <a:effectLst/>
                            </a:rPr>
                            <a:t>0.5</a:t>
                          </a:r>
                          <a:endParaRPr lang="zh-TW" sz="1800" kern="14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extLst>
                      <a:ext uri="{0D108BD9-81ED-4DB2-BD59-A6C34878D82A}">
                        <a16:rowId xmlns:a16="http://schemas.microsoft.com/office/drawing/2014/main" val="3166239206"/>
                      </a:ext>
                    </a:extLst>
                  </a:tr>
                  <a:tr h="153247">
                    <a:tc>
                      <a:txBody>
                        <a:bodyPr/>
                        <a:lstStyle/>
                        <a:p>
                          <a:pPr algn="ctr" hangingPunct="0">
                            <a:spcAft>
                              <a:spcPts val="0"/>
                            </a:spcAft>
                          </a:pPr>
                          <a:r>
                            <a:rPr lang="en-US" sz="1800" kern="1400">
                              <a:effectLst/>
                            </a:rPr>
                            <a:t>Optimizer</a:t>
                          </a:r>
                          <a:endParaRPr lang="zh-TW" sz="1800" kern="14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gridSpan="2">
                      <a:txBody>
                        <a:bodyPr/>
                        <a:lstStyle/>
                        <a:p>
                          <a:pPr algn="ctr" hangingPunct="0">
                            <a:spcAft>
                              <a:spcPts val="0"/>
                            </a:spcAft>
                          </a:pPr>
                          <a:r>
                            <a:rPr lang="en-US" sz="1800" kern="1400">
                              <a:effectLst/>
                            </a:rPr>
                            <a:t>Adam Optimizer</a:t>
                          </a:r>
                          <a:endParaRPr lang="zh-TW" sz="1800" kern="14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hMerge="1">
                      <a:txBody>
                        <a:bodyPr/>
                        <a:lstStyle/>
                        <a:p>
                          <a:endParaRPr lang="zh-TW" altLang="en-US"/>
                        </a:p>
                      </a:txBody>
                      <a:tcPr/>
                    </a:tc>
                    <a:extLst>
                      <a:ext uri="{0D108BD9-81ED-4DB2-BD59-A6C34878D82A}">
                        <a16:rowId xmlns:a16="http://schemas.microsoft.com/office/drawing/2014/main" val="1337335412"/>
                      </a:ext>
                    </a:extLst>
                  </a:tr>
                  <a:tr h="153247">
                    <a:tc>
                      <a:txBody>
                        <a:bodyPr/>
                        <a:lstStyle/>
                        <a:p>
                          <a:pPr algn="ctr" hangingPunct="0">
                            <a:spcAft>
                              <a:spcPts val="0"/>
                            </a:spcAft>
                          </a:pPr>
                          <a:r>
                            <a:rPr lang="en-US" sz="1800" kern="1400">
                              <a:effectLst/>
                            </a:rPr>
                            <a:t>Batch size</a:t>
                          </a:r>
                          <a:endParaRPr lang="zh-TW" sz="1800" kern="14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gridSpan="2">
                      <a:txBody>
                        <a:bodyPr/>
                        <a:lstStyle/>
                        <a:p>
                          <a:pPr algn="ctr" hangingPunct="0">
                            <a:spcAft>
                              <a:spcPts val="0"/>
                            </a:spcAft>
                          </a:pPr>
                          <a:r>
                            <a:rPr lang="en-US" sz="1800" kern="1400">
                              <a:effectLst/>
                            </a:rPr>
                            <a:t>32</a:t>
                          </a:r>
                          <a:endParaRPr lang="zh-TW" sz="1800" kern="14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hMerge="1">
                      <a:txBody>
                        <a:bodyPr/>
                        <a:lstStyle/>
                        <a:p>
                          <a:endParaRPr lang="zh-TW" altLang="en-US"/>
                        </a:p>
                      </a:txBody>
                      <a:tcPr/>
                    </a:tc>
                    <a:extLst>
                      <a:ext uri="{0D108BD9-81ED-4DB2-BD59-A6C34878D82A}">
                        <a16:rowId xmlns:a16="http://schemas.microsoft.com/office/drawing/2014/main" val="3323832729"/>
                      </a:ext>
                    </a:extLst>
                  </a:tr>
                  <a:tr h="306493">
                    <a:tc>
                      <a:txBody>
                        <a:bodyPr/>
                        <a:lstStyle/>
                        <a:p>
                          <a:pPr algn="ctr"/>
                          <a:r>
                            <a:rPr lang="en-US" altLang="zh-TW" dirty="0">
                              <a:solidFill>
                                <a:sysClr val="windowText" lastClr="000000"/>
                              </a:solidFill>
                            </a:rPr>
                            <a:t>CFF </a:t>
                          </a:r>
                          <a:r>
                            <a:rPr lang="en-US" altLang="zh-TW" baseline="0" dirty="0">
                              <a:solidFill>
                                <a:sysClr val="windowText" lastClr="000000"/>
                              </a:solidFill>
                            </a:rPr>
                            <a:t>learning network epoch</a:t>
                          </a:r>
                          <a:endParaRPr lang="zh-TW" altLang="en-US" dirty="0">
                            <a:solidFill>
                              <a:sysClr val="windowText" lastClr="000000"/>
                            </a:solidFill>
                          </a:endParaRPr>
                        </a:p>
                      </a:txBody>
                      <a:tcPr marL="68580" marR="68580" marT="0" marB="0" anchor="ctr"/>
                    </a:tc>
                    <a:tc>
                      <a:txBody>
                        <a:bodyPr/>
                        <a:lstStyle/>
                        <a:p>
                          <a:pPr algn="ctr" hangingPunct="0">
                            <a:spcAft>
                              <a:spcPts val="0"/>
                            </a:spcAft>
                          </a:pPr>
                          <a:r>
                            <a:rPr lang="en-US" sz="1800" kern="1400" dirty="0">
                              <a:effectLst/>
                            </a:rPr>
                            <a:t> </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a:txBody>
                        <a:bodyPr/>
                        <a:lstStyle/>
                        <a:p>
                          <a:pPr algn="ctr"/>
                          <a:r>
                            <a:rPr lang="en-US" sz="1800" kern="1400" dirty="0">
                              <a:effectLst/>
                            </a:rPr>
                            <a:t>4</a:t>
                          </a:r>
                          <a:endParaRPr lang="zh-TW" altLang="en-US" dirty="0"/>
                        </a:p>
                      </a:txBody>
                      <a:tcPr marL="68580" marR="68580" marT="0" marB="0" anchor="ctr"/>
                    </a:tc>
                    <a:extLst>
                      <a:ext uri="{0D108BD9-81ED-4DB2-BD59-A6C34878D82A}">
                        <a16:rowId xmlns:a16="http://schemas.microsoft.com/office/drawing/2014/main" val="1474289532"/>
                      </a:ext>
                    </a:extLst>
                  </a:tr>
                  <a:tr h="153247">
                    <a:tc>
                      <a:txBody>
                        <a:bodyPr/>
                        <a:lstStyle/>
                        <a:p>
                          <a:pPr algn="ctr"/>
                          <a:r>
                            <a:rPr lang="en-US" altLang="zh-TW" dirty="0">
                              <a:solidFill>
                                <a:sysClr val="windowText" lastClr="000000"/>
                              </a:solidFill>
                            </a:rPr>
                            <a:t>Classification layer epoch</a:t>
                          </a:r>
                          <a:endParaRPr lang="zh-TW" altLang="en-US" dirty="0">
                            <a:solidFill>
                              <a:sysClr val="windowText" lastClr="000000"/>
                            </a:solidFill>
                          </a:endParaRPr>
                        </a:p>
                      </a:txBody>
                      <a:tcPr marL="68580" marR="68580" marT="0" marB="0" anchor="ctr"/>
                    </a:tc>
                    <a:tc>
                      <a:txBody>
                        <a:bodyPr/>
                        <a:lstStyle/>
                        <a:p>
                          <a:pPr algn="ctr" hangingPunct="0">
                            <a:spcAft>
                              <a:spcPts val="0"/>
                            </a:spcAft>
                          </a:pPr>
                          <a:r>
                            <a:rPr lang="en-US" sz="1800" kern="1400" dirty="0">
                              <a:effectLst/>
                            </a:rPr>
                            <a:t> </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a:txBody>
                        <a:bodyPr/>
                        <a:lstStyle/>
                        <a:p>
                          <a:pPr algn="ctr"/>
                          <a:r>
                            <a:rPr lang="en-US" sz="1800" kern="1400" dirty="0">
                              <a:effectLst/>
                            </a:rPr>
                            <a:t>11</a:t>
                          </a:r>
                          <a:endParaRPr lang="zh-TW" altLang="en-US" dirty="0"/>
                        </a:p>
                      </a:txBody>
                      <a:tcPr marL="68580" marR="68580" marT="0" marB="0" anchor="ctr"/>
                    </a:tc>
                    <a:extLst>
                      <a:ext uri="{0D108BD9-81ED-4DB2-BD59-A6C34878D82A}">
                        <a16:rowId xmlns:a16="http://schemas.microsoft.com/office/drawing/2014/main" val="2651240705"/>
                      </a:ext>
                    </a:extLst>
                  </a:tr>
                </a:tbl>
              </a:graphicData>
            </a:graphic>
          </p:graphicFrame>
        </mc:Choice>
        <mc:Fallback xmlns="">
          <p:graphicFrame>
            <p:nvGraphicFramePr>
              <p:cNvPr id="2" name="表格 1">
                <a:extLst>
                  <a:ext uri="{FF2B5EF4-FFF2-40B4-BE49-F238E27FC236}">
                    <a16:creationId xmlns:a16="http://schemas.microsoft.com/office/drawing/2014/main" id="{DE1B4765-217E-4D0A-94A9-1425F6E1D2B0}"/>
                  </a:ext>
                </a:extLst>
              </p:cNvPr>
              <p:cNvGraphicFramePr>
                <a:graphicFrameLocks noGrp="1"/>
              </p:cNvGraphicFramePr>
              <p:nvPr>
                <p:extLst>
                  <p:ext uri="{D42A27DB-BD31-4B8C-83A1-F6EECF244321}">
                    <p14:modId xmlns:p14="http://schemas.microsoft.com/office/powerpoint/2010/main" val="2583047597"/>
                  </p:ext>
                </p:extLst>
              </p:nvPr>
            </p:nvGraphicFramePr>
            <p:xfrm>
              <a:off x="6860812" y="1226268"/>
              <a:ext cx="5272121" cy="3566160"/>
            </p:xfrm>
            <a:graphic>
              <a:graphicData uri="http://schemas.openxmlformats.org/drawingml/2006/table">
                <a:tbl>
                  <a:tblPr firstRow="1" firstCol="1" bandRow="1">
                    <a:tableStyleId>{5202B0CA-FC54-4496-8BCA-5EF66A818D29}</a:tableStyleId>
                  </a:tblPr>
                  <a:tblGrid>
                    <a:gridCol w="1944757">
                      <a:extLst>
                        <a:ext uri="{9D8B030D-6E8A-4147-A177-3AD203B41FA5}">
                          <a16:colId xmlns:a16="http://schemas.microsoft.com/office/drawing/2014/main" val="2573646148"/>
                        </a:ext>
                      </a:extLst>
                    </a:gridCol>
                    <a:gridCol w="1549095">
                      <a:extLst>
                        <a:ext uri="{9D8B030D-6E8A-4147-A177-3AD203B41FA5}">
                          <a16:colId xmlns:a16="http://schemas.microsoft.com/office/drawing/2014/main" val="3814241384"/>
                        </a:ext>
                      </a:extLst>
                    </a:gridCol>
                    <a:gridCol w="1778269">
                      <a:extLst>
                        <a:ext uri="{9D8B030D-6E8A-4147-A177-3AD203B41FA5}">
                          <a16:colId xmlns:a16="http://schemas.microsoft.com/office/drawing/2014/main" val="661663751"/>
                        </a:ext>
                      </a:extLst>
                    </a:gridCol>
                  </a:tblGrid>
                  <a:tr h="274320">
                    <a:tc>
                      <a:txBody>
                        <a:bodyPr/>
                        <a:lstStyle/>
                        <a:p>
                          <a:pPr algn="ctr" hangingPunct="0">
                            <a:spcAft>
                              <a:spcPts val="0"/>
                            </a:spcAft>
                          </a:pPr>
                          <a:r>
                            <a:rPr lang="en-US" sz="1800" kern="1400" dirty="0">
                              <a:effectLst/>
                            </a:rPr>
                            <a:t> </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solidFill>
                          <a:schemeClr val="tx1">
                            <a:lumMod val="65000"/>
                            <a:lumOff val="35000"/>
                          </a:schemeClr>
                        </a:solidFill>
                      </a:tcPr>
                    </a:tc>
                    <a:tc>
                      <a:txBody>
                        <a:bodyPr/>
                        <a:lstStyle/>
                        <a:p>
                          <a:pPr algn="ctr" hangingPunct="0">
                            <a:spcAft>
                              <a:spcPts val="0"/>
                            </a:spcAft>
                          </a:pPr>
                          <a:r>
                            <a:rPr lang="zh-TW" sz="1800" kern="1400" dirty="0">
                              <a:effectLst/>
                            </a:rPr>
                            <a:t>孿生網路設計</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solidFill>
                          <a:schemeClr val="tx1">
                            <a:lumMod val="65000"/>
                            <a:lumOff val="35000"/>
                          </a:schemeClr>
                        </a:solidFill>
                      </a:tcPr>
                    </a:tc>
                    <a:tc>
                      <a:txBody>
                        <a:bodyPr/>
                        <a:lstStyle/>
                        <a:p>
                          <a:pPr algn="ctr" hangingPunct="0">
                            <a:spcAft>
                              <a:spcPts val="0"/>
                            </a:spcAft>
                          </a:pPr>
                          <a:r>
                            <a:rPr lang="zh-TW" sz="1800" kern="1400" dirty="0">
                              <a:effectLst/>
                            </a:rPr>
                            <a:t>耦合網路設計</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solidFill>
                          <a:schemeClr val="tx1">
                            <a:lumMod val="65000"/>
                            <a:lumOff val="35000"/>
                          </a:schemeClr>
                        </a:solidFill>
                      </a:tcPr>
                    </a:tc>
                    <a:extLst>
                      <a:ext uri="{0D108BD9-81ED-4DB2-BD59-A6C34878D82A}">
                        <a16:rowId xmlns:a16="http://schemas.microsoft.com/office/drawing/2014/main" val="1658674607"/>
                      </a:ext>
                    </a:extLst>
                  </a:tr>
                  <a:tr h="274320">
                    <a:tc>
                      <a:txBody>
                        <a:bodyPr/>
                        <a:lstStyle/>
                        <a:p>
                          <a:pPr algn="ctr" hangingPunct="0">
                            <a:spcAft>
                              <a:spcPts val="0"/>
                            </a:spcAft>
                          </a:pPr>
                          <a:r>
                            <a:rPr lang="en-US" sz="1800" kern="1400">
                              <a:effectLst/>
                            </a:rPr>
                            <a:t>Learning rate</a:t>
                          </a:r>
                          <a:endParaRPr lang="zh-TW" sz="1800" kern="14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gridSpan="2">
                      <a:txBody>
                        <a:bodyPr/>
                        <a:lstStyle/>
                        <a:p>
                          <a:endParaRPr lang="zh-TW"/>
                        </a:p>
                      </a:txBody>
                      <a:tcPr marL="68580" marR="68580" marT="0" marB="0" anchor="ctr">
                        <a:blipFill>
                          <a:blip r:embed="rId3"/>
                          <a:stretch>
                            <a:fillRect l="-58318" t="-126667" b="-1153333"/>
                          </a:stretch>
                        </a:blipFill>
                      </a:tcPr>
                    </a:tc>
                    <a:tc hMerge="1">
                      <a:txBody>
                        <a:bodyPr/>
                        <a:lstStyle/>
                        <a:p>
                          <a:endParaRPr lang="zh-TW" altLang="en-US"/>
                        </a:p>
                      </a:txBody>
                      <a:tcPr/>
                    </a:tc>
                    <a:extLst>
                      <a:ext uri="{0D108BD9-81ED-4DB2-BD59-A6C34878D82A}">
                        <a16:rowId xmlns:a16="http://schemas.microsoft.com/office/drawing/2014/main" val="1224392390"/>
                      </a:ext>
                    </a:extLst>
                  </a:tr>
                  <a:tr h="274320">
                    <a:tc>
                      <a:txBody>
                        <a:bodyPr/>
                        <a:lstStyle/>
                        <a:p>
                          <a:pPr algn="ctr" hangingPunct="0">
                            <a:spcAft>
                              <a:spcPts val="0"/>
                            </a:spcAft>
                          </a:pPr>
                          <a:r>
                            <a:rPr lang="en-US" sz="1800" kern="1400" dirty="0">
                              <a:effectLst/>
                            </a:rPr>
                            <a:t>epoch</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gridSpan="2">
                      <a:txBody>
                        <a:bodyPr/>
                        <a:lstStyle/>
                        <a:p>
                          <a:pPr algn="ctr" hangingPunct="0">
                            <a:spcAft>
                              <a:spcPts val="0"/>
                            </a:spcAft>
                          </a:pPr>
                          <a:r>
                            <a:rPr lang="en-US" sz="1800" kern="1400" dirty="0" smtClean="0">
                              <a:effectLst/>
                            </a:rPr>
                            <a:t>15</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hMerge="1">
                      <a:txBody>
                        <a:bodyPr/>
                        <a:lstStyle/>
                        <a:p>
                          <a:pPr algn="ctr" hangingPunct="0">
                            <a:spcAft>
                              <a:spcPts val="0"/>
                            </a:spcAft>
                          </a:pP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extLst>
                      <a:ext uri="{0D108BD9-81ED-4DB2-BD59-A6C34878D82A}">
                        <a16:rowId xmlns:a16="http://schemas.microsoft.com/office/drawing/2014/main" val="1682608873"/>
                      </a:ext>
                    </a:extLst>
                  </a:tr>
                  <a:tr h="548640">
                    <a:tc>
                      <a:txBody>
                        <a:bodyPr/>
                        <a:lstStyle/>
                        <a:p>
                          <a:pPr algn="ctr" hangingPunct="0">
                            <a:spcAft>
                              <a:spcPts val="0"/>
                            </a:spcAft>
                          </a:pPr>
                          <a:r>
                            <a:rPr lang="en-US" sz="1800" kern="1400" dirty="0">
                              <a:effectLst/>
                            </a:rPr>
                            <a:t>Contrastive loss</a:t>
                          </a:r>
                          <a:endParaRPr lang="zh-TW" sz="1800" kern="1400" dirty="0">
                            <a:effectLst/>
                          </a:endParaRPr>
                        </a:p>
                        <a:p>
                          <a:pPr algn="ctr" hangingPunct="0">
                            <a:spcAft>
                              <a:spcPts val="0"/>
                            </a:spcAft>
                          </a:pPr>
                          <a:r>
                            <a:rPr lang="en-US" sz="1800" kern="1400" dirty="0">
                              <a:effectLst/>
                            </a:rPr>
                            <a:t>margin value m</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a:txBody>
                        <a:bodyPr/>
                        <a:lstStyle/>
                        <a:p>
                          <a:pPr algn="ctr" hangingPunct="0">
                            <a:spcAft>
                              <a:spcPts val="0"/>
                            </a:spcAft>
                          </a:pPr>
                          <a:r>
                            <a:rPr lang="en-US" sz="1800" kern="1400" dirty="0">
                              <a:effectLst/>
                            </a:rPr>
                            <a:t>0.5</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a:txBody>
                        <a:bodyPr/>
                        <a:lstStyle/>
                        <a:p>
                          <a:pPr algn="ctr" hangingPunct="0">
                            <a:spcAft>
                              <a:spcPts val="0"/>
                            </a:spcAft>
                          </a:pPr>
                          <a:r>
                            <a:rPr lang="en-US" sz="1800" kern="1400" dirty="0">
                              <a:effectLst/>
                            </a:rPr>
                            <a:t> </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extLst>
                      <a:ext uri="{0D108BD9-81ED-4DB2-BD59-A6C34878D82A}">
                        <a16:rowId xmlns:a16="http://schemas.microsoft.com/office/drawing/2014/main" val="185220052"/>
                      </a:ext>
                    </a:extLst>
                  </a:tr>
                  <a:tr h="548640">
                    <a:tc>
                      <a:txBody>
                        <a:bodyPr/>
                        <a:lstStyle/>
                        <a:p>
                          <a:pPr algn="ctr" hangingPunct="0">
                            <a:spcAft>
                              <a:spcPts val="0"/>
                            </a:spcAft>
                          </a:pPr>
                          <a:r>
                            <a:rPr lang="en-US" sz="1800" kern="1400" dirty="0">
                              <a:effectLst/>
                            </a:rPr>
                            <a:t>Triplet loss</a:t>
                          </a:r>
                          <a:endParaRPr lang="zh-TW" sz="1800" kern="1400" dirty="0">
                            <a:effectLst/>
                          </a:endParaRPr>
                        </a:p>
                        <a:p>
                          <a:pPr algn="ctr" hangingPunct="0">
                            <a:spcAft>
                              <a:spcPts val="0"/>
                            </a:spcAft>
                          </a:pPr>
                          <a:r>
                            <a:rPr lang="en-US" sz="1800" kern="1400" dirty="0">
                              <a:effectLst/>
                            </a:rPr>
                            <a:t>margin value α</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a:txBody>
                        <a:bodyPr/>
                        <a:lstStyle/>
                        <a:p>
                          <a:pPr algn="ctr" hangingPunct="0">
                            <a:spcAft>
                              <a:spcPts val="0"/>
                            </a:spcAft>
                          </a:pPr>
                          <a:r>
                            <a:rPr lang="en-US" sz="1800" kern="1400">
                              <a:effectLst/>
                            </a:rPr>
                            <a:t> </a:t>
                          </a:r>
                          <a:endParaRPr lang="zh-TW" sz="1800" kern="14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a:txBody>
                        <a:bodyPr/>
                        <a:lstStyle/>
                        <a:p>
                          <a:pPr algn="ctr" hangingPunct="0">
                            <a:spcAft>
                              <a:spcPts val="0"/>
                            </a:spcAft>
                          </a:pPr>
                          <a:r>
                            <a:rPr lang="en-US" sz="1800" kern="1400">
                              <a:effectLst/>
                            </a:rPr>
                            <a:t>0.5</a:t>
                          </a:r>
                          <a:endParaRPr lang="zh-TW" sz="1800" kern="14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extLst>
                      <a:ext uri="{0D108BD9-81ED-4DB2-BD59-A6C34878D82A}">
                        <a16:rowId xmlns:a16="http://schemas.microsoft.com/office/drawing/2014/main" val="3166239206"/>
                      </a:ext>
                    </a:extLst>
                  </a:tr>
                  <a:tr h="274320">
                    <a:tc>
                      <a:txBody>
                        <a:bodyPr/>
                        <a:lstStyle/>
                        <a:p>
                          <a:pPr algn="ctr" hangingPunct="0">
                            <a:spcAft>
                              <a:spcPts val="0"/>
                            </a:spcAft>
                          </a:pPr>
                          <a:r>
                            <a:rPr lang="en-US" sz="1800" kern="1400">
                              <a:effectLst/>
                            </a:rPr>
                            <a:t>Optimizer</a:t>
                          </a:r>
                          <a:endParaRPr lang="zh-TW" sz="1800" kern="14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gridSpan="2">
                      <a:txBody>
                        <a:bodyPr/>
                        <a:lstStyle/>
                        <a:p>
                          <a:pPr algn="ctr" hangingPunct="0">
                            <a:spcAft>
                              <a:spcPts val="0"/>
                            </a:spcAft>
                          </a:pPr>
                          <a:r>
                            <a:rPr lang="en-US" sz="1800" kern="1400">
                              <a:effectLst/>
                            </a:rPr>
                            <a:t>Adam Optimizer</a:t>
                          </a:r>
                          <a:endParaRPr lang="zh-TW" sz="1800" kern="14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hMerge="1">
                      <a:txBody>
                        <a:bodyPr/>
                        <a:lstStyle/>
                        <a:p>
                          <a:endParaRPr lang="zh-TW" altLang="en-US"/>
                        </a:p>
                      </a:txBody>
                      <a:tcPr/>
                    </a:tc>
                    <a:extLst>
                      <a:ext uri="{0D108BD9-81ED-4DB2-BD59-A6C34878D82A}">
                        <a16:rowId xmlns:a16="http://schemas.microsoft.com/office/drawing/2014/main" val="1337335412"/>
                      </a:ext>
                    </a:extLst>
                  </a:tr>
                  <a:tr h="274320">
                    <a:tc>
                      <a:txBody>
                        <a:bodyPr/>
                        <a:lstStyle/>
                        <a:p>
                          <a:pPr algn="ctr" hangingPunct="0">
                            <a:spcAft>
                              <a:spcPts val="0"/>
                            </a:spcAft>
                          </a:pPr>
                          <a:r>
                            <a:rPr lang="en-US" sz="1800" kern="1400">
                              <a:effectLst/>
                            </a:rPr>
                            <a:t>Batch size</a:t>
                          </a:r>
                          <a:endParaRPr lang="zh-TW" sz="1800" kern="14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gridSpan="2">
                      <a:txBody>
                        <a:bodyPr/>
                        <a:lstStyle/>
                        <a:p>
                          <a:pPr algn="ctr" hangingPunct="0">
                            <a:spcAft>
                              <a:spcPts val="0"/>
                            </a:spcAft>
                          </a:pPr>
                          <a:r>
                            <a:rPr lang="en-US" sz="1800" kern="1400">
                              <a:effectLst/>
                            </a:rPr>
                            <a:t>32</a:t>
                          </a:r>
                          <a:endParaRPr lang="zh-TW" sz="1800" kern="14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hMerge="1">
                      <a:txBody>
                        <a:bodyPr/>
                        <a:lstStyle/>
                        <a:p>
                          <a:endParaRPr lang="zh-TW" altLang="en-US"/>
                        </a:p>
                      </a:txBody>
                      <a:tcPr/>
                    </a:tc>
                    <a:extLst>
                      <a:ext uri="{0D108BD9-81ED-4DB2-BD59-A6C34878D82A}">
                        <a16:rowId xmlns:a16="http://schemas.microsoft.com/office/drawing/2014/main" val="3323832729"/>
                      </a:ext>
                    </a:extLst>
                  </a:tr>
                  <a:tr h="548640">
                    <a:tc>
                      <a:txBody>
                        <a:bodyPr/>
                        <a:lstStyle/>
                        <a:p>
                          <a:pPr algn="ctr"/>
                          <a:r>
                            <a:rPr lang="en-US" altLang="zh-TW" dirty="0">
                              <a:solidFill>
                                <a:sysClr val="windowText" lastClr="000000"/>
                              </a:solidFill>
                            </a:rPr>
                            <a:t>CFF </a:t>
                          </a:r>
                          <a:r>
                            <a:rPr lang="en-US" altLang="zh-TW" baseline="0" dirty="0">
                              <a:solidFill>
                                <a:sysClr val="windowText" lastClr="000000"/>
                              </a:solidFill>
                            </a:rPr>
                            <a:t>learning network epoch</a:t>
                          </a:r>
                          <a:endParaRPr lang="zh-TW" altLang="en-US" dirty="0">
                            <a:solidFill>
                              <a:sysClr val="windowText" lastClr="000000"/>
                            </a:solidFill>
                          </a:endParaRPr>
                        </a:p>
                      </a:txBody>
                      <a:tcPr marL="68580" marR="68580" marT="0" marB="0" anchor="ctr"/>
                    </a:tc>
                    <a:tc>
                      <a:txBody>
                        <a:bodyPr/>
                        <a:lstStyle/>
                        <a:p>
                          <a:pPr algn="ctr" hangingPunct="0">
                            <a:spcAft>
                              <a:spcPts val="0"/>
                            </a:spcAft>
                          </a:pPr>
                          <a:r>
                            <a:rPr lang="en-US" sz="1800" kern="1400" dirty="0">
                              <a:effectLst/>
                            </a:rPr>
                            <a:t> </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a:txBody>
                        <a:bodyPr/>
                        <a:lstStyle/>
                        <a:p>
                          <a:pPr algn="ctr"/>
                          <a:r>
                            <a:rPr lang="en-US" sz="1800" kern="1400" dirty="0">
                              <a:effectLst/>
                            </a:rPr>
                            <a:t>4</a:t>
                          </a:r>
                          <a:endParaRPr lang="zh-TW" altLang="en-US" dirty="0"/>
                        </a:p>
                      </a:txBody>
                      <a:tcPr marL="68580" marR="68580" marT="0" marB="0" anchor="ctr"/>
                    </a:tc>
                    <a:extLst>
                      <a:ext uri="{0D108BD9-81ED-4DB2-BD59-A6C34878D82A}">
                        <a16:rowId xmlns:a16="http://schemas.microsoft.com/office/drawing/2014/main" val="1474289532"/>
                      </a:ext>
                    </a:extLst>
                  </a:tr>
                  <a:tr h="548640">
                    <a:tc>
                      <a:txBody>
                        <a:bodyPr/>
                        <a:lstStyle/>
                        <a:p>
                          <a:pPr algn="ctr"/>
                          <a:r>
                            <a:rPr lang="en-US" altLang="zh-TW" dirty="0">
                              <a:solidFill>
                                <a:sysClr val="windowText" lastClr="000000"/>
                              </a:solidFill>
                            </a:rPr>
                            <a:t>Classification layer epoch</a:t>
                          </a:r>
                          <a:endParaRPr lang="zh-TW" altLang="en-US" dirty="0">
                            <a:solidFill>
                              <a:sysClr val="windowText" lastClr="000000"/>
                            </a:solidFill>
                          </a:endParaRPr>
                        </a:p>
                      </a:txBody>
                      <a:tcPr marL="68580" marR="68580" marT="0" marB="0" anchor="ctr"/>
                    </a:tc>
                    <a:tc>
                      <a:txBody>
                        <a:bodyPr/>
                        <a:lstStyle/>
                        <a:p>
                          <a:pPr algn="ctr" hangingPunct="0">
                            <a:spcAft>
                              <a:spcPts val="0"/>
                            </a:spcAft>
                          </a:pPr>
                          <a:r>
                            <a:rPr lang="en-US" sz="1800" kern="1400" dirty="0">
                              <a:effectLst/>
                            </a:rPr>
                            <a:t> </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a:txBody>
                        <a:bodyPr/>
                        <a:lstStyle/>
                        <a:p>
                          <a:pPr algn="ctr"/>
                          <a:r>
                            <a:rPr lang="en-US" sz="1800" kern="1400" dirty="0">
                              <a:effectLst/>
                            </a:rPr>
                            <a:t>11</a:t>
                          </a:r>
                          <a:endParaRPr lang="zh-TW" altLang="en-US" dirty="0"/>
                        </a:p>
                      </a:txBody>
                      <a:tcPr marL="68580" marR="68580" marT="0" marB="0" anchor="ctr"/>
                    </a:tc>
                    <a:extLst>
                      <a:ext uri="{0D108BD9-81ED-4DB2-BD59-A6C34878D82A}">
                        <a16:rowId xmlns:a16="http://schemas.microsoft.com/office/drawing/2014/main" val="2651240705"/>
                      </a:ext>
                    </a:extLst>
                  </a:tr>
                </a:tbl>
              </a:graphicData>
            </a:graphic>
          </p:graphicFrame>
        </mc:Fallback>
      </mc:AlternateContent>
    </p:spTree>
    <p:extLst>
      <p:ext uri="{BB962C8B-B14F-4D97-AF65-F5344CB8AC3E}">
        <p14:creationId xmlns:p14="http://schemas.microsoft.com/office/powerpoint/2010/main" val="3552645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0FD13AC6-F7DF-49D8-B5DB-DDD7FCAFF23E}"/>
              </a:ext>
            </a:extLst>
          </p:cNvPr>
          <p:cNvSpPr>
            <a:spLocks noGrp="1"/>
          </p:cNvSpPr>
          <p:nvPr>
            <p:ph type="title"/>
          </p:nvPr>
        </p:nvSpPr>
        <p:spPr>
          <a:xfrm>
            <a:off x="1595148" y="297872"/>
            <a:ext cx="10018713" cy="928396"/>
          </a:xfrm>
        </p:spPr>
        <p:txBody>
          <a:bodyPr>
            <a:normAutofit/>
          </a:bodyPr>
          <a:lstStyle/>
          <a:p>
            <a:pPr algn="l"/>
            <a:r>
              <a:rPr lang="en-US" altLang="zh-TW" sz="3600" dirty="0"/>
              <a:t>GANs</a:t>
            </a:r>
            <a:endParaRPr lang="zh-TW" altLang="en-US" sz="3600" dirty="0"/>
          </a:p>
        </p:txBody>
      </p:sp>
      <p:sp>
        <p:nvSpPr>
          <p:cNvPr id="3" name="文字方塊 2">
            <a:extLst>
              <a:ext uri="{FF2B5EF4-FFF2-40B4-BE49-F238E27FC236}">
                <a16:creationId xmlns:a16="http://schemas.microsoft.com/office/drawing/2014/main" id="{898F5040-C245-441D-AA13-60743BDE46B2}"/>
              </a:ext>
            </a:extLst>
          </p:cNvPr>
          <p:cNvSpPr txBox="1"/>
          <p:nvPr/>
        </p:nvSpPr>
        <p:spPr>
          <a:xfrm>
            <a:off x="1124482" y="1478470"/>
            <a:ext cx="10714592" cy="4401205"/>
          </a:xfrm>
          <a:prstGeom prst="rect">
            <a:avLst/>
          </a:prstGeom>
          <a:noFill/>
        </p:spPr>
        <p:txBody>
          <a:bodyPr wrap="square" rtlCol="0">
            <a:spAutoFit/>
          </a:bodyPr>
          <a:lstStyle/>
          <a:p>
            <a:r>
              <a:rPr lang="en-US" altLang="zh-TW" sz="2000" dirty="0"/>
              <a:t>  DCGAN                                      </a:t>
            </a:r>
            <a:r>
              <a:rPr lang="en-US" altLang="zh-TW" sz="2000" dirty="0">
                <a:latin typeface="Poor Richard" panose="02080502050505020702" pitchFamily="18" charset="0"/>
              </a:rPr>
              <a:t>               </a:t>
            </a:r>
            <a:r>
              <a:rPr lang="en-US" altLang="zh-TW" sz="2000" dirty="0">
                <a:latin typeface="+mj-lt"/>
              </a:rPr>
              <a:t>WGAN                                                  WGAN-GP</a:t>
            </a:r>
          </a:p>
          <a:p>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endParaRPr lang="en-US" altLang="zh-TW" sz="2000" dirty="0"/>
          </a:p>
          <a:p>
            <a:endParaRPr lang="en-US" altLang="zh-TW" sz="2000" dirty="0"/>
          </a:p>
        </p:txBody>
      </p:sp>
      <p:pic>
        <p:nvPicPr>
          <p:cNvPr id="5" name="圖片 4">
            <a:extLst>
              <a:ext uri="{FF2B5EF4-FFF2-40B4-BE49-F238E27FC236}">
                <a16:creationId xmlns:a16="http://schemas.microsoft.com/office/drawing/2014/main" id="{55ECAE7D-A979-4F00-9F71-211CE8B08676}"/>
              </a:ext>
            </a:extLst>
          </p:cNvPr>
          <p:cNvPicPr>
            <a:picLocks noChangeAspect="1"/>
          </p:cNvPicPr>
          <p:nvPr/>
        </p:nvPicPr>
        <p:blipFill>
          <a:blip r:embed="rId2"/>
          <a:stretch>
            <a:fillRect/>
          </a:stretch>
        </p:blipFill>
        <p:spPr>
          <a:xfrm>
            <a:off x="945695" y="1902023"/>
            <a:ext cx="3485403" cy="3485403"/>
          </a:xfrm>
          <a:prstGeom prst="rect">
            <a:avLst/>
          </a:prstGeom>
        </p:spPr>
      </p:pic>
      <p:pic>
        <p:nvPicPr>
          <p:cNvPr id="7" name="圖片 6">
            <a:extLst>
              <a:ext uri="{FF2B5EF4-FFF2-40B4-BE49-F238E27FC236}">
                <a16:creationId xmlns:a16="http://schemas.microsoft.com/office/drawing/2014/main" id="{8959BD21-79D8-4C36-BD11-E9FC1555B21D}"/>
              </a:ext>
            </a:extLst>
          </p:cNvPr>
          <p:cNvPicPr>
            <a:picLocks noChangeAspect="1"/>
          </p:cNvPicPr>
          <p:nvPr/>
        </p:nvPicPr>
        <p:blipFill>
          <a:blip r:embed="rId3"/>
          <a:stretch>
            <a:fillRect/>
          </a:stretch>
        </p:blipFill>
        <p:spPr>
          <a:xfrm>
            <a:off x="4562028" y="1902022"/>
            <a:ext cx="3485402" cy="3477508"/>
          </a:xfrm>
          <a:prstGeom prst="rect">
            <a:avLst/>
          </a:prstGeom>
        </p:spPr>
      </p:pic>
      <p:pic>
        <p:nvPicPr>
          <p:cNvPr id="11" name="圖片 10">
            <a:extLst>
              <a:ext uri="{FF2B5EF4-FFF2-40B4-BE49-F238E27FC236}">
                <a16:creationId xmlns:a16="http://schemas.microsoft.com/office/drawing/2014/main" id="{C27527DE-0A63-483A-A3A3-8113E9DBE15B}"/>
              </a:ext>
            </a:extLst>
          </p:cNvPr>
          <p:cNvPicPr>
            <a:picLocks noChangeAspect="1"/>
          </p:cNvPicPr>
          <p:nvPr/>
        </p:nvPicPr>
        <p:blipFill>
          <a:blip r:embed="rId4"/>
          <a:stretch>
            <a:fillRect/>
          </a:stretch>
        </p:blipFill>
        <p:spPr>
          <a:xfrm>
            <a:off x="8128458" y="1902022"/>
            <a:ext cx="3485403" cy="3485403"/>
          </a:xfrm>
          <a:prstGeom prst="rect">
            <a:avLst/>
          </a:prstGeom>
        </p:spPr>
      </p:pic>
      <p:sp>
        <p:nvSpPr>
          <p:cNvPr id="12" name="文字方塊 11">
            <a:extLst>
              <a:ext uri="{FF2B5EF4-FFF2-40B4-BE49-F238E27FC236}">
                <a16:creationId xmlns:a16="http://schemas.microsoft.com/office/drawing/2014/main" id="{DF793DCB-482F-48D0-9286-AA44B4A19880}"/>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23</a:t>
            </a:r>
            <a:endParaRPr lang="zh-TW" altLang="en-US" sz="1200" dirty="0">
              <a:latin typeface="Arial Black" panose="020B0A04020102020204" pitchFamily="34" charset="0"/>
            </a:endParaRPr>
          </a:p>
        </p:txBody>
      </p:sp>
    </p:spTree>
    <p:extLst>
      <p:ext uri="{BB962C8B-B14F-4D97-AF65-F5344CB8AC3E}">
        <p14:creationId xmlns:p14="http://schemas.microsoft.com/office/powerpoint/2010/main" val="226727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24187581-071A-45BC-8EF0-E1E98BFC5592}"/>
              </a:ext>
            </a:extLst>
          </p:cNvPr>
          <p:cNvSpPr>
            <a:spLocks noGrp="1"/>
          </p:cNvSpPr>
          <p:nvPr>
            <p:ph type="title"/>
          </p:nvPr>
        </p:nvSpPr>
        <p:spPr>
          <a:xfrm>
            <a:off x="1595148" y="297872"/>
            <a:ext cx="10018713" cy="928396"/>
          </a:xfrm>
        </p:spPr>
        <p:txBody>
          <a:bodyPr>
            <a:normAutofit/>
          </a:bodyPr>
          <a:lstStyle/>
          <a:p>
            <a:pPr algn="l"/>
            <a:r>
              <a:rPr lang="en-US" altLang="zh-TW" sz="3600" dirty="0"/>
              <a:t>GANs</a:t>
            </a:r>
            <a:endParaRPr lang="zh-TW" altLang="en-US" sz="3600" dirty="0"/>
          </a:p>
        </p:txBody>
      </p:sp>
      <p:sp>
        <p:nvSpPr>
          <p:cNvPr id="5" name="文字方塊 4">
            <a:extLst>
              <a:ext uri="{FF2B5EF4-FFF2-40B4-BE49-F238E27FC236}">
                <a16:creationId xmlns:a16="http://schemas.microsoft.com/office/drawing/2014/main" id="{BE9D1AA1-45DB-4A26-AC0A-F2B0A50528E2}"/>
              </a:ext>
            </a:extLst>
          </p:cNvPr>
          <p:cNvSpPr txBox="1"/>
          <p:nvPr/>
        </p:nvSpPr>
        <p:spPr>
          <a:xfrm>
            <a:off x="1124482" y="1478470"/>
            <a:ext cx="10714592" cy="4093428"/>
          </a:xfrm>
          <a:prstGeom prst="rect">
            <a:avLst/>
          </a:prstGeom>
          <a:noFill/>
        </p:spPr>
        <p:txBody>
          <a:bodyPr wrap="square" rtlCol="0">
            <a:spAutoFit/>
          </a:bodyPr>
          <a:lstStyle/>
          <a:p>
            <a:pPr algn="ctr"/>
            <a:r>
              <a:rPr lang="en-US" altLang="zh-TW" sz="2000" dirty="0"/>
              <a:t>LSGAN                                                                                       </a:t>
            </a:r>
            <a:r>
              <a:rPr lang="en-US" altLang="zh-TW" sz="2000" dirty="0">
                <a:latin typeface="Poor Richard" panose="02080502050505020702" pitchFamily="18" charset="0"/>
              </a:rPr>
              <a:t>               </a:t>
            </a:r>
            <a:r>
              <a:rPr lang="en-US" altLang="zh-TW" sz="2000" dirty="0">
                <a:latin typeface="+mj-lt"/>
              </a:rPr>
              <a:t>PGGAN(Progressive growing GAN)</a:t>
            </a: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endParaRPr lang="en-US" altLang="zh-TW" sz="2000" dirty="0"/>
          </a:p>
          <a:p>
            <a:endParaRPr lang="en-US" altLang="zh-TW" sz="2000" dirty="0"/>
          </a:p>
        </p:txBody>
      </p:sp>
      <p:pic>
        <p:nvPicPr>
          <p:cNvPr id="7" name="圖片 6">
            <a:extLst>
              <a:ext uri="{FF2B5EF4-FFF2-40B4-BE49-F238E27FC236}">
                <a16:creationId xmlns:a16="http://schemas.microsoft.com/office/drawing/2014/main" id="{EDBB0D51-ABDD-49E3-8788-AD2743C3F946}"/>
              </a:ext>
            </a:extLst>
          </p:cNvPr>
          <p:cNvPicPr>
            <a:picLocks noChangeAspect="1"/>
          </p:cNvPicPr>
          <p:nvPr/>
        </p:nvPicPr>
        <p:blipFill>
          <a:blip r:embed="rId3"/>
          <a:stretch>
            <a:fillRect/>
          </a:stretch>
        </p:blipFill>
        <p:spPr>
          <a:xfrm>
            <a:off x="1448892" y="1913020"/>
            <a:ext cx="4647107" cy="4647107"/>
          </a:xfrm>
          <a:prstGeom prst="rect">
            <a:avLst/>
          </a:prstGeom>
        </p:spPr>
      </p:pic>
      <p:pic>
        <p:nvPicPr>
          <p:cNvPr id="9" name="圖片 8">
            <a:extLst>
              <a:ext uri="{FF2B5EF4-FFF2-40B4-BE49-F238E27FC236}">
                <a16:creationId xmlns:a16="http://schemas.microsoft.com/office/drawing/2014/main" id="{9276F3C0-075C-41EB-8157-F4587627CA96}"/>
              </a:ext>
            </a:extLst>
          </p:cNvPr>
          <p:cNvPicPr>
            <a:picLocks noChangeAspect="1"/>
          </p:cNvPicPr>
          <p:nvPr/>
        </p:nvPicPr>
        <p:blipFill>
          <a:blip r:embed="rId4"/>
          <a:stretch>
            <a:fillRect/>
          </a:stretch>
        </p:blipFill>
        <p:spPr>
          <a:xfrm>
            <a:off x="6334804" y="1913021"/>
            <a:ext cx="5504270" cy="3658877"/>
          </a:xfrm>
          <a:prstGeom prst="rect">
            <a:avLst/>
          </a:prstGeom>
        </p:spPr>
      </p:pic>
      <p:sp>
        <p:nvSpPr>
          <p:cNvPr id="10" name="文字方塊 9">
            <a:extLst>
              <a:ext uri="{FF2B5EF4-FFF2-40B4-BE49-F238E27FC236}">
                <a16:creationId xmlns:a16="http://schemas.microsoft.com/office/drawing/2014/main" id="{2B31203F-ED88-46B9-AD90-7368EED31FFA}"/>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24</a:t>
            </a:r>
            <a:endParaRPr lang="zh-TW" altLang="en-US" sz="1200" dirty="0">
              <a:latin typeface="Arial Black" panose="020B0A04020102020204" pitchFamily="34" charset="0"/>
            </a:endParaRPr>
          </a:p>
        </p:txBody>
      </p:sp>
    </p:spTree>
    <p:extLst>
      <p:ext uri="{BB962C8B-B14F-4D97-AF65-F5344CB8AC3E}">
        <p14:creationId xmlns:p14="http://schemas.microsoft.com/office/powerpoint/2010/main" val="2676514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1484311" y="522514"/>
            <a:ext cx="10018713" cy="683289"/>
          </a:xfrm>
        </p:spPr>
        <p:txBody>
          <a:bodyPr>
            <a:noAutofit/>
          </a:bodyPr>
          <a:lstStyle/>
          <a:p>
            <a:pPr algn="l"/>
            <a:r>
              <a:rPr lang="en-US" altLang="zh-TW" sz="3600" dirty="0"/>
              <a:t>Outline</a:t>
            </a:r>
            <a:endParaRPr lang="zh-TW" altLang="en-US" sz="3600" dirty="0"/>
          </a:p>
        </p:txBody>
      </p:sp>
      <p:sp>
        <p:nvSpPr>
          <p:cNvPr id="5" name="文字方塊 4"/>
          <p:cNvSpPr txBox="1"/>
          <p:nvPr/>
        </p:nvSpPr>
        <p:spPr>
          <a:xfrm>
            <a:off x="1368980" y="1304657"/>
            <a:ext cx="10134043" cy="297004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TW" sz="2200" dirty="0">
                <a:solidFill>
                  <a:srgbClr val="FF0000"/>
                </a:solidFill>
              </a:rPr>
              <a:t>Introduction</a:t>
            </a:r>
          </a:p>
          <a:p>
            <a:pPr marL="342900" indent="-342900">
              <a:lnSpc>
                <a:spcPct val="150000"/>
              </a:lnSpc>
              <a:buFont typeface="Arial" panose="020B0604020202020204" pitchFamily="34" charset="0"/>
              <a:buChar char="•"/>
            </a:pPr>
            <a:r>
              <a:rPr lang="en-US" altLang="zh-TW" sz="2200" dirty="0"/>
              <a:t>Related Work</a:t>
            </a:r>
          </a:p>
          <a:p>
            <a:pPr marL="342900" indent="-342900">
              <a:lnSpc>
                <a:spcPct val="150000"/>
              </a:lnSpc>
              <a:buFont typeface="Arial" panose="020B0604020202020204" pitchFamily="34" charset="0"/>
              <a:buChar char="•"/>
            </a:pPr>
            <a:r>
              <a:rPr lang="en-US" altLang="zh-TW" sz="2200" dirty="0"/>
              <a:t>The proposed Method</a:t>
            </a:r>
          </a:p>
          <a:p>
            <a:pPr marL="342900" indent="-342900">
              <a:lnSpc>
                <a:spcPct val="150000"/>
              </a:lnSpc>
              <a:buFont typeface="Arial" panose="020B0604020202020204" pitchFamily="34" charset="0"/>
              <a:buChar char="•"/>
            </a:pPr>
            <a:r>
              <a:rPr lang="en-US" altLang="zh-TW" sz="2200" dirty="0"/>
              <a:t>Experiment</a:t>
            </a:r>
            <a:r>
              <a:rPr lang="zh-TW" altLang="en-US" sz="2200" dirty="0"/>
              <a:t> </a:t>
            </a:r>
            <a:r>
              <a:rPr lang="en-US" altLang="zh-TW" sz="2200" dirty="0"/>
              <a:t>result</a:t>
            </a:r>
          </a:p>
          <a:p>
            <a:pPr marL="342900" indent="-342900">
              <a:lnSpc>
                <a:spcPct val="150000"/>
              </a:lnSpc>
              <a:buFont typeface="Arial" panose="020B0604020202020204" pitchFamily="34" charset="0"/>
              <a:buChar char="•"/>
            </a:pPr>
            <a:r>
              <a:rPr lang="en-US" altLang="zh-TW" sz="2200" dirty="0"/>
              <a:t>Conclusion</a:t>
            </a:r>
          </a:p>
          <a:p>
            <a:pPr marL="342900" indent="-342900">
              <a:buFont typeface="Arial" panose="020B0604020202020204" pitchFamily="34" charset="0"/>
              <a:buChar char="•"/>
            </a:pPr>
            <a:endParaRPr lang="en-US" altLang="zh-TW" sz="2200" dirty="0"/>
          </a:p>
        </p:txBody>
      </p:sp>
      <p:sp>
        <p:nvSpPr>
          <p:cNvPr id="6" name="文字方塊 5">
            <a:extLst>
              <a:ext uri="{FF2B5EF4-FFF2-40B4-BE49-F238E27FC236}">
                <a16:creationId xmlns:a16="http://schemas.microsoft.com/office/drawing/2014/main" id="{A8CCE6A4-4211-4745-9EED-5D8C2B047520}"/>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1</a:t>
            </a:r>
            <a:endParaRPr lang="zh-TW" altLang="en-US" sz="1200" dirty="0">
              <a:latin typeface="Arial Black" panose="020B0A04020102020204" pitchFamily="34" charset="0"/>
            </a:endParaRPr>
          </a:p>
        </p:txBody>
      </p:sp>
    </p:spTree>
    <p:extLst>
      <p:ext uri="{BB962C8B-B14F-4D97-AF65-F5344CB8AC3E}">
        <p14:creationId xmlns:p14="http://schemas.microsoft.com/office/powerpoint/2010/main" val="1680764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58202" y="379338"/>
            <a:ext cx="10018713" cy="788437"/>
          </a:xfrm>
        </p:spPr>
        <p:txBody>
          <a:bodyPr>
            <a:normAutofit/>
          </a:bodyPr>
          <a:lstStyle/>
          <a:p>
            <a:pPr algn="l"/>
            <a:r>
              <a:rPr lang="en-US" altLang="zh-TW" sz="3600" dirty="0"/>
              <a:t>Experiment Result</a:t>
            </a:r>
            <a:endParaRPr lang="zh-TW" altLang="en-US" sz="3600" dirty="0"/>
          </a:p>
        </p:txBody>
      </p:sp>
      <p:sp>
        <p:nvSpPr>
          <p:cNvPr id="9" name="文字方塊 8">
            <a:extLst>
              <a:ext uri="{FF2B5EF4-FFF2-40B4-BE49-F238E27FC236}">
                <a16:creationId xmlns:a16="http://schemas.microsoft.com/office/drawing/2014/main" id="{9E826C79-B007-42DA-A08E-04D2CFD4B276}"/>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25</a:t>
            </a:r>
            <a:endParaRPr lang="zh-TW" altLang="en-US" sz="1200" dirty="0">
              <a:latin typeface="Arial Black" panose="020B0A04020102020204" pitchFamily="34" charset="0"/>
            </a:endParaRPr>
          </a:p>
        </p:txBody>
      </p:sp>
      <p:pic>
        <p:nvPicPr>
          <p:cNvPr id="16" name="內容版面配置區 15">
            <a:extLst>
              <a:ext uri="{FF2B5EF4-FFF2-40B4-BE49-F238E27FC236}">
                <a16:creationId xmlns:a16="http://schemas.microsoft.com/office/drawing/2014/main" id="{FD71EC12-9F57-4976-BBC4-2CFF16AF9E10}"/>
              </a:ext>
            </a:extLst>
          </p:cNvPr>
          <p:cNvPicPr>
            <a:picLocks noGrp="1" noChangeAspect="1"/>
          </p:cNvPicPr>
          <p:nvPr>
            <p:ph idx="1"/>
          </p:nvPr>
        </p:nvPicPr>
        <p:blipFill rotWithShape="1">
          <a:blip r:embed="rId3"/>
          <a:srcRect l="4775" t="8854"/>
          <a:stretch/>
        </p:blipFill>
        <p:spPr>
          <a:xfrm>
            <a:off x="378830" y="1674913"/>
            <a:ext cx="9831969" cy="4080687"/>
          </a:xfrm>
        </p:spPr>
      </p:pic>
      <p:grpSp>
        <p:nvGrpSpPr>
          <p:cNvPr id="4" name="群組 3"/>
          <p:cNvGrpSpPr/>
          <p:nvPr/>
        </p:nvGrpSpPr>
        <p:grpSpPr>
          <a:xfrm>
            <a:off x="6303818" y="1674912"/>
            <a:ext cx="5888182" cy="4080687"/>
            <a:chOff x="6303818" y="1674912"/>
            <a:chExt cx="5888182" cy="4080687"/>
          </a:xfrm>
        </p:grpSpPr>
        <p:sp>
          <p:nvSpPr>
            <p:cNvPr id="3" name="矩形 2"/>
            <p:cNvSpPr/>
            <p:nvPr/>
          </p:nvSpPr>
          <p:spPr>
            <a:xfrm>
              <a:off x="10210800" y="1674912"/>
              <a:ext cx="1981200" cy="4080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6303818" y="3579344"/>
              <a:ext cx="3906981" cy="2176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2" name="群組 61"/>
          <p:cNvGrpSpPr/>
          <p:nvPr/>
        </p:nvGrpSpPr>
        <p:grpSpPr>
          <a:xfrm>
            <a:off x="7135343" y="2161694"/>
            <a:ext cx="5056657" cy="3559728"/>
            <a:chOff x="7135343" y="2161694"/>
            <a:chExt cx="5056657" cy="3559728"/>
          </a:xfrm>
        </p:grpSpPr>
        <p:pic>
          <p:nvPicPr>
            <p:cNvPr id="6" name="圖片 5" descr="C:\Users\m1217\Google 雲端硬碟\Academic\NPUST\Research\DeepForensic\ICIP19\visresult.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35343" y="2161694"/>
              <a:ext cx="5056657" cy="1496774"/>
            </a:xfrm>
            <a:prstGeom prst="rect">
              <a:avLst/>
            </a:prstGeom>
            <a:noFill/>
            <a:ln>
              <a:noFill/>
            </a:ln>
          </p:spPr>
        </p:pic>
        <p:pic>
          <p:nvPicPr>
            <p:cNvPr id="5" name="圖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8584" y="3633109"/>
              <a:ext cx="3563380" cy="2088313"/>
            </a:xfrm>
            <a:prstGeom prst="rect">
              <a:avLst/>
            </a:prstGeom>
          </p:spPr>
        </p:pic>
      </p:grpSp>
      <p:grpSp>
        <p:nvGrpSpPr>
          <p:cNvPr id="79" name="群組 78"/>
          <p:cNvGrpSpPr/>
          <p:nvPr/>
        </p:nvGrpSpPr>
        <p:grpSpPr>
          <a:xfrm>
            <a:off x="6303818" y="3545273"/>
            <a:ext cx="831523" cy="1264104"/>
            <a:chOff x="6303818" y="3545273"/>
            <a:chExt cx="831523" cy="1264104"/>
          </a:xfrm>
        </p:grpSpPr>
        <p:cxnSp>
          <p:nvCxnSpPr>
            <p:cNvPr id="64" name="肘形接點 63"/>
            <p:cNvCxnSpPr/>
            <p:nvPr/>
          </p:nvCxnSpPr>
          <p:spPr>
            <a:xfrm rot="5400000" flipH="1" flipV="1">
              <a:off x="6219398" y="3893433"/>
              <a:ext cx="1264104" cy="567783"/>
            </a:xfrm>
            <a:prstGeom prst="bentConnector3">
              <a:avLst>
                <a:gd name="adj1" fmla="val 9983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a:off x="6303818" y="4809376"/>
              <a:ext cx="26373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767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58202" y="379338"/>
            <a:ext cx="10018713" cy="788437"/>
          </a:xfrm>
        </p:spPr>
        <p:txBody>
          <a:bodyPr>
            <a:normAutofit/>
          </a:bodyPr>
          <a:lstStyle/>
          <a:p>
            <a:pPr algn="l"/>
            <a:r>
              <a:rPr lang="en-US" altLang="zh-TW" sz="3600" dirty="0"/>
              <a:t>Experiment Result</a:t>
            </a:r>
            <a:endParaRPr lang="zh-TW" altLang="en-US" sz="3600" dirty="0"/>
          </a:p>
        </p:txBody>
      </p:sp>
      <p:sp>
        <p:nvSpPr>
          <p:cNvPr id="7" name="文字方塊 6">
            <a:extLst>
              <a:ext uri="{FF2B5EF4-FFF2-40B4-BE49-F238E27FC236}">
                <a16:creationId xmlns:a16="http://schemas.microsoft.com/office/drawing/2014/main" id="{AAD0D950-8569-4299-8B18-48858F1B8604}"/>
              </a:ext>
            </a:extLst>
          </p:cNvPr>
          <p:cNvSpPr txBox="1"/>
          <p:nvPr/>
        </p:nvSpPr>
        <p:spPr>
          <a:xfrm>
            <a:off x="1903749" y="5909004"/>
            <a:ext cx="4758308" cy="369332"/>
          </a:xfrm>
          <a:prstGeom prst="rect">
            <a:avLst/>
          </a:prstGeom>
          <a:noFill/>
        </p:spPr>
        <p:txBody>
          <a:bodyPr wrap="square" rtlCol="0">
            <a:spAutoFit/>
          </a:bodyPr>
          <a:lstStyle/>
          <a:p>
            <a:endParaRPr lang="zh-TW" altLang="en-US" dirty="0"/>
          </a:p>
        </p:txBody>
      </p:sp>
      <p:sp>
        <p:nvSpPr>
          <p:cNvPr id="9" name="文字方塊 8">
            <a:extLst>
              <a:ext uri="{FF2B5EF4-FFF2-40B4-BE49-F238E27FC236}">
                <a16:creationId xmlns:a16="http://schemas.microsoft.com/office/drawing/2014/main" id="{9E826C79-B007-42DA-A08E-04D2CFD4B276}"/>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26</a:t>
            </a:r>
            <a:endParaRPr lang="zh-TW" altLang="en-US" sz="1200" dirty="0">
              <a:latin typeface="Arial Black" panose="020B0A04020102020204" pitchFamily="34"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1558201" y="1167775"/>
                <a:ext cx="10018713" cy="3124201"/>
              </a:xfrm>
            </p:spPr>
            <p:txBody>
              <a:bodyPr anchor="t"/>
              <a:lstStyle/>
              <a:p>
                <a:pPr>
                  <a:buClr>
                    <a:schemeClr val="tx1"/>
                  </a:buClr>
                </a:pPr>
                <a:endParaRPr lang="en-US" altLang="zh-TW" dirty="0"/>
              </a:p>
              <a:p>
                <a:pPr>
                  <a:buClr>
                    <a:schemeClr val="tx1"/>
                  </a:buClr>
                </a:pPr>
                <a:r>
                  <a:rPr lang="en-US" altLang="zh-TW" dirty="0"/>
                  <a:t>Precision</a:t>
                </a:r>
              </a:p>
              <a:p>
                <a:pPr marL="0" indent="0">
                  <a:buNone/>
                </a:pPr>
                <a:r>
                  <a:rPr lang="en-US" altLang="zh-TW" dirty="0"/>
                  <a:t>	</a:t>
                </a:r>
                <a14:m>
                  <m:oMath xmlns:m="http://schemas.openxmlformats.org/officeDocument/2006/math">
                    <m:r>
                      <a:rPr lang="en-US" altLang="zh-TW" i="1">
                        <a:latin typeface="Cambria Math" panose="02040503050406030204" pitchFamily="18" charset="0"/>
                      </a:rPr>
                      <m:t>𝑃𝑟𝑒𝑐𝑖𝑠𝑖𝑜𝑛</m:t>
                    </m:r>
                    <m:r>
                      <a:rPr lang="en-US" altLang="zh-TW">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𝑇𝑃</m:t>
                        </m:r>
                      </m:num>
                      <m:den>
                        <m:r>
                          <a:rPr lang="en-US" altLang="zh-TW" i="1">
                            <a:latin typeface="Cambria Math" panose="02040503050406030204" pitchFamily="18" charset="0"/>
                          </a:rPr>
                          <m:t>𝑇𝑃</m:t>
                        </m:r>
                        <m:r>
                          <a:rPr lang="en-US" altLang="zh-TW" i="1">
                            <a:latin typeface="Cambria Math" panose="02040503050406030204" pitchFamily="18" charset="0"/>
                          </a:rPr>
                          <m:t>+</m:t>
                        </m:r>
                        <m:r>
                          <a:rPr lang="en-US" altLang="zh-TW" i="1">
                            <a:latin typeface="Cambria Math" panose="02040503050406030204" pitchFamily="18" charset="0"/>
                          </a:rPr>
                          <m:t>𝐹𝑃</m:t>
                        </m:r>
                      </m:den>
                    </m:f>
                    <m:r>
                      <a:rPr lang="en-US" altLang="zh-TW" i="1">
                        <a:latin typeface="Cambria Math" panose="02040503050406030204" pitchFamily="18" charset="0"/>
                      </a:rPr>
                      <m:t>×100%</m:t>
                    </m:r>
                  </m:oMath>
                </a14:m>
                <a:endParaRPr lang="en-US" altLang="zh-TW" dirty="0"/>
              </a:p>
              <a:p>
                <a:pPr>
                  <a:buClrTx/>
                </a:pPr>
                <a:r>
                  <a:rPr lang="en-US" altLang="zh-TW" dirty="0"/>
                  <a:t>Recall</a:t>
                </a:r>
              </a:p>
              <a:p>
                <a:pPr marL="457200" lvl="1" indent="0">
                  <a:buClrTx/>
                  <a:buNone/>
                </a:pPr>
                <a14:m>
                  <m:oMathPara xmlns:m="http://schemas.openxmlformats.org/officeDocument/2006/math">
                    <m:oMathParaPr>
                      <m:jc m:val="left"/>
                    </m:oMathParaPr>
                    <m:oMath xmlns:m="http://schemas.openxmlformats.org/officeDocument/2006/math">
                      <m:r>
                        <a:rPr lang="en-US" altLang="zh-TW" i="1">
                          <a:latin typeface="Cambria Math" panose="02040503050406030204" pitchFamily="18" charset="0"/>
                        </a:rPr>
                        <m:t>𝑅𝑒𝑐𝑎𝑙𝑙</m:t>
                      </m:r>
                      <m:r>
                        <a:rPr lang="en-US" altLang="zh-TW">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𝑇𝑃</m:t>
                          </m:r>
                        </m:num>
                        <m:den>
                          <m:r>
                            <a:rPr lang="en-US" altLang="zh-TW" i="1">
                              <a:latin typeface="Cambria Math" panose="02040503050406030204" pitchFamily="18" charset="0"/>
                            </a:rPr>
                            <m:t>𝑇𝑃</m:t>
                          </m:r>
                          <m:r>
                            <a:rPr lang="en-US" altLang="zh-TW" i="1">
                              <a:latin typeface="Cambria Math" panose="02040503050406030204" pitchFamily="18" charset="0"/>
                            </a:rPr>
                            <m:t>+</m:t>
                          </m:r>
                          <m:r>
                            <a:rPr lang="en-US" altLang="zh-TW" i="1">
                              <a:latin typeface="Cambria Math" panose="02040503050406030204" pitchFamily="18" charset="0"/>
                            </a:rPr>
                            <m:t>𝐹𝑁</m:t>
                          </m:r>
                        </m:den>
                      </m:f>
                      <m:r>
                        <a:rPr lang="en-US" altLang="zh-TW" i="1">
                          <a:latin typeface="Cambria Math" panose="02040503050406030204" pitchFamily="18" charset="0"/>
                        </a:rPr>
                        <m:t>×100%</m:t>
                      </m:r>
                    </m:oMath>
                  </m:oMathPara>
                </a14:m>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1558201" y="1167775"/>
                <a:ext cx="10018713" cy="3124201"/>
              </a:xfrm>
              <a:blipFill>
                <a:blip r:embed="rId3"/>
                <a:stretch>
                  <a:fillRect l="-158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35978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160940" y="5660203"/>
            <a:ext cx="7123103" cy="923330"/>
          </a:xfrm>
          <a:prstGeom prst="rect">
            <a:avLst/>
          </a:prstGeom>
          <a:noFill/>
        </p:spPr>
        <p:txBody>
          <a:bodyPr wrap="square" rtlCol="0">
            <a:spAutoFit/>
          </a:bodyPr>
          <a:lstStyle/>
          <a:p>
            <a:r>
              <a:rPr lang="en-US" altLang="zh-TW" dirty="0"/>
              <a:t>Baseline-I: From two-step learning</a:t>
            </a:r>
            <a:r>
              <a:rPr lang="zh-TW" altLang="en-US" dirty="0"/>
              <a:t> </a:t>
            </a:r>
            <a:r>
              <a:rPr lang="en-US" altLang="zh-TW" dirty="0"/>
              <a:t>to joint learning</a:t>
            </a:r>
          </a:p>
          <a:p>
            <a:r>
              <a:rPr lang="en-US" altLang="zh-TW" dirty="0" err="1"/>
              <a:t>Baseline-II:Remove</a:t>
            </a:r>
            <a:r>
              <a:rPr lang="en-US" altLang="zh-TW" dirty="0"/>
              <a:t> 5x5</a:t>
            </a:r>
            <a:r>
              <a:rPr lang="zh-TW" altLang="en-US" dirty="0"/>
              <a:t> </a:t>
            </a:r>
            <a:r>
              <a:rPr lang="en-US" altLang="zh-TW" dirty="0"/>
              <a:t>section</a:t>
            </a:r>
            <a:r>
              <a:rPr lang="zh-TW" altLang="zh-TW" dirty="0"/>
              <a:t>，</a:t>
            </a:r>
            <a:r>
              <a:rPr lang="en-US" altLang="zh-TW" dirty="0"/>
              <a:t>keep the 3x3 </a:t>
            </a:r>
          </a:p>
          <a:p>
            <a:r>
              <a:rPr lang="en-US" altLang="zh-TW" dirty="0" err="1"/>
              <a:t>Baseline-III:Remove</a:t>
            </a:r>
            <a:r>
              <a:rPr lang="en-US" altLang="zh-TW" dirty="0"/>
              <a:t> Triplet loss</a:t>
            </a:r>
            <a:r>
              <a:rPr lang="zh-TW" altLang="zh-TW" dirty="0"/>
              <a:t>，</a:t>
            </a:r>
            <a:r>
              <a:rPr lang="en-US" altLang="zh-TW" dirty="0"/>
              <a:t>keep the coupled network architecture</a:t>
            </a:r>
            <a:endParaRPr lang="zh-TW" altLang="en-US" dirty="0"/>
          </a:p>
        </p:txBody>
      </p:sp>
      <p:graphicFrame>
        <p:nvGraphicFramePr>
          <p:cNvPr id="7" name="表格 6"/>
          <p:cNvGraphicFramePr>
            <a:graphicFrameLocks noGrp="1"/>
          </p:cNvGraphicFramePr>
          <p:nvPr>
            <p:extLst>
              <p:ext uri="{D42A27DB-BD31-4B8C-83A1-F6EECF244321}">
                <p14:modId xmlns:p14="http://schemas.microsoft.com/office/powerpoint/2010/main" val="2760319731"/>
              </p:ext>
            </p:extLst>
          </p:nvPr>
        </p:nvGraphicFramePr>
        <p:xfrm>
          <a:off x="888232" y="615967"/>
          <a:ext cx="11106060" cy="5044234"/>
        </p:xfrm>
        <a:graphic>
          <a:graphicData uri="http://schemas.openxmlformats.org/drawingml/2006/table">
            <a:tbl>
              <a:tblPr firstRow="1" bandRow="1">
                <a:tableStyleId>{5C22544A-7EE6-4342-B048-85BDC9FD1C3A}</a:tableStyleId>
              </a:tblPr>
              <a:tblGrid>
                <a:gridCol w="3387206">
                  <a:extLst>
                    <a:ext uri="{9D8B030D-6E8A-4147-A177-3AD203B41FA5}">
                      <a16:colId xmlns:a16="http://schemas.microsoft.com/office/drawing/2014/main" val="3935592497"/>
                    </a:ext>
                  </a:extLst>
                </a:gridCol>
                <a:gridCol w="848497">
                  <a:extLst>
                    <a:ext uri="{9D8B030D-6E8A-4147-A177-3AD203B41FA5}">
                      <a16:colId xmlns:a16="http://schemas.microsoft.com/office/drawing/2014/main" val="3374421424"/>
                    </a:ext>
                  </a:extLst>
                </a:gridCol>
                <a:gridCol w="675504">
                  <a:extLst>
                    <a:ext uri="{9D8B030D-6E8A-4147-A177-3AD203B41FA5}">
                      <a16:colId xmlns:a16="http://schemas.microsoft.com/office/drawing/2014/main" val="3825922321"/>
                    </a:ext>
                  </a:extLst>
                </a:gridCol>
                <a:gridCol w="889687">
                  <a:extLst>
                    <a:ext uri="{9D8B030D-6E8A-4147-A177-3AD203B41FA5}">
                      <a16:colId xmlns:a16="http://schemas.microsoft.com/office/drawing/2014/main" val="1776133546"/>
                    </a:ext>
                  </a:extLst>
                </a:gridCol>
                <a:gridCol w="659027">
                  <a:extLst>
                    <a:ext uri="{9D8B030D-6E8A-4147-A177-3AD203B41FA5}">
                      <a16:colId xmlns:a16="http://schemas.microsoft.com/office/drawing/2014/main" val="1976801440"/>
                    </a:ext>
                  </a:extLst>
                </a:gridCol>
                <a:gridCol w="955589">
                  <a:extLst>
                    <a:ext uri="{9D8B030D-6E8A-4147-A177-3AD203B41FA5}">
                      <a16:colId xmlns:a16="http://schemas.microsoft.com/office/drawing/2014/main" val="3621212088"/>
                    </a:ext>
                  </a:extLst>
                </a:gridCol>
                <a:gridCol w="601362">
                  <a:extLst>
                    <a:ext uri="{9D8B030D-6E8A-4147-A177-3AD203B41FA5}">
                      <a16:colId xmlns:a16="http://schemas.microsoft.com/office/drawing/2014/main" val="4256362924"/>
                    </a:ext>
                  </a:extLst>
                </a:gridCol>
                <a:gridCol w="897925">
                  <a:extLst>
                    <a:ext uri="{9D8B030D-6E8A-4147-A177-3AD203B41FA5}">
                      <a16:colId xmlns:a16="http://schemas.microsoft.com/office/drawing/2014/main" val="1822976979"/>
                    </a:ext>
                  </a:extLst>
                </a:gridCol>
                <a:gridCol w="617837">
                  <a:extLst>
                    <a:ext uri="{9D8B030D-6E8A-4147-A177-3AD203B41FA5}">
                      <a16:colId xmlns:a16="http://schemas.microsoft.com/office/drawing/2014/main" val="2239055323"/>
                    </a:ext>
                  </a:extLst>
                </a:gridCol>
                <a:gridCol w="856736">
                  <a:extLst>
                    <a:ext uri="{9D8B030D-6E8A-4147-A177-3AD203B41FA5}">
                      <a16:colId xmlns:a16="http://schemas.microsoft.com/office/drawing/2014/main" val="1894389802"/>
                    </a:ext>
                  </a:extLst>
                </a:gridCol>
                <a:gridCol w="716690">
                  <a:extLst>
                    <a:ext uri="{9D8B030D-6E8A-4147-A177-3AD203B41FA5}">
                      <a16:colId xmlns:a16="http://schemas.microsoft.com/office/drawing/2014/main" val="3817464725"/>
                    </a:ext>
                  </a:extLst>
                </a:gridCol>
              </a:tblGrid>
              <a:tr h="504306">
                <a:tc rowSpan="2">
                  <a:txBody>
                    <a:bodyPr/>
                    <a:lstStyle/>
                    <a:p>
                      <a:r>
                        <a:rPr lang="en-US" altLang="zh-TW" dirty="0"/>
                        <a:t>Method/Test target</a:t>
                      </a:r>
                      <a:endParaRPr lang="zh-TW" altLang="en-US" dirty="0"/>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gridSpan="2">
                  <a:txBody>
                    <a:bodyPr/>
                    <a:lstStyle/>
                    <a:p>
                      <a:r>
                        <a:rPr lang="en-US" altLang="zh-TW" dirty="0"/>
                        <a:t>LSGAN</a:t>
                      </a:r>
                      <a:endParaRPr lang="zh-TW" altLang="en-US" dirty="0"/>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hMerge="1">
                  <a:txBody>
                    <a:bodyPr/>
                    <a:lstStyle/>
                    <a:p>
                      <a:endParaRPr lang="zh-TW" altLang="en-US" dirty="0"/>
                    </a:p>
                  </a:txBody>
                  <a:tcPr/>
                </a:tc>
                <a:tc gridSpan="2">
                  <a:txBody>
                    <a:bodyPr/>
                    <a:lstStyle/>
                    <a:p>
                      <a:r>
                        <a:rPr lang="en-US" altLang="zh-TW" dirty="0"/>
                        <a:t>DCGAN</a:t>
                      </a:r>
                      <a:endParaRPr lang="zh-TW" altLang="en-US" dirty="0"/>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hMerge="1">
                  <a:txBody>
                    <a:bodyPr/>
                    <a:lstStyle/>
                    <a:p>
                      <a:endParaRPr lang="zh-TW" altLang="en-US" dirty="0"/>
                    </a:p>
                  </a:txBody>
                  <a:tcPr/>
                </a:tc>
                <a:tc gridSpan="2">
                  <a:txBody>
                    <a:bodyPr/>
                    <a:lstStyle/>
                    <a:p>
                      <a:r>
                        <a:rPr lang="en-US" altLang="zh-TW" dirty="0"/>
                        <a:t>WGAN</a:t>
                      </a:r>
                      <a:endParaRPr lang="zh-TW" altLang="en-US" dirty="0"/>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hMerge="1">
                  <a:txBody>
                    <a:bodyPr/>
                    <a:lstStyle/>
                    <a:p>
                      <a:endParaRPr lang="zh-TW" altLang="en-US" dirty="0"/>
                    </a:p>
                  </a:txBody>
                  <a:tcPr/>
                </a:tc>
                <a:tc gridSpan="2">
                  <a:txBody>
                    <a:bodyPr/>
                    <a:lstStyle/>
                    <a:p>
                      <a:r>
                        <a:rPr lang="en-US" altLang="zh-TW" dirty="0"/>
                        <a:t>WGAN-GP</a:t>
                      </a:r>
                      <a:endParaRPr lang="zh-TW" altLang="en-US" dirty="0"/>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hMerge="1">
                  <a:txBody>
                    <a:bodyPr/>
                    <a:lstStyle/>
                    <a:p>
                      <a:endParaRPr lang="zh-TW" altLang="en-US" dirty="0"/>
                    </a:p>
                  </a:txBody>
                  <a:tcPr/>
                </a:tc>
                <a:tc gridSpan="2">
                  <a:txBody>
                    <a:bodyPr/>
                    <a:lstStyle/>
                    <a:p>
                      <a:r>
                        <a:rPr lang="en-US" altLang="zh-TW" dirty="0"/>
                        <a:t>PGGAN</a:t>
                      </a:r>
                      <a:endParaRPr lang="zh-TW" altLang="en-US" dirty="0"/>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hMerge="1">
                  <a:txBody>
                    <a:bodyPr/>
                    <a:lstStyle/>
                    <a:p>
                      <a:endParaRPr lang="zh-TW" altLang="en-US" dirty="0"/>
                    </a:p>
                  </a:txBody>
                  <a:tcPr/>
                </a:tc>
                <a:extLst>
                  <a:ext uri="{0D108BD9-81ED-4DB2-BD59-A6C34878D82A}">
                    <a16:rowId xmlns:a16="http://schemas.microsoft.com/office/drawing/2014/main" val="881284943"/>
                  </a:ext>
                </a:extLst>
              </a:tr>
              <a:tr h="420254">
                <a:tc vMerge="1">
                  <a:txBody>
                    <a:bodyPr/>
                    <a:lstStyle/>
                    <a:p>
                      <a:endParaRPr lang="zh-TW" altLang="en-US" dirty="0"/>
                    </a:p>
                  </a:txBody>
                  <a:tcPr/>
                </a:tc>
                <a:tc>
                  <a:txBody>
                    <a:bodyPr/>
                    <a:lstStyle/>
                    <a:p>
                      <a:pPr algn="ctr"/>
                      <a:r>
                        <a:rPr lang="en-US" altLang="zh-TW" sz="1400" dirty="0">
                          <a:solidFill>
                            <a:schemeClr val="bg1"/>
                          </a:solidFill>
                        </a:rPr>
                        <a:t>precision</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recall</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precision</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recall</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precision</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recall</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precision</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recall</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precision</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recall</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679915482"/>
                  </a:ext>
                </a:extLst>
              </a:tr>
              <a:tr h="420254">
                <a:tc>
                  <a:txBody>
                    <a:bodyPr/>
                    <a:lstStyle/>
                    <a:p>
                      <a:r>
                        <a:rPr lang="en-US" altLang="zh-TW" sz="1400" dirty="0">
                          <a:solidFill>
                            <a:schemeClr val="bg1"/>
                          </a:solidFill>
                        </a:rPr>
                        <a:t>Hany </a:t>
                      </a:r>
                      <a:r>
                        <a:rPr lang="en-US" altLang="zh-TW" sz="1400" dirty="0" err="1">
                          <a:solidFill>
                            <a:schemeClr val="bg1"/>
                          </a:solidFill>
                        </a:rPr>
                        <a:t>Farid</a:t>
                      </a:r>
                      <a:r>
                        <a:rPr lang="en-US" altLang="zh-TW" sz="1400" dirty="0">
                          <a:solidFill>
                            <a:schemeClr val="bg1"/>
                          </a:solidFill>
                        </a:rPr>
                        <a:t>, “Image forgery detection”</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0.205</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0.580</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0.253</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0.774</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0.235</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0.673</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0.242</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0.604</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0.222</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0.862</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91896920"/>
                  </a:ext>
                </a:extLst>
              </a:tr>
              <a:tr h="792295">
                <a:tc>
                  <a:txBody>
                    <a:bodyPr/>
                    <a:lstStyle/>
                    <a:p>
                      <a:r>
                        <a:rPr lang="en-US" altLang="zh-TW" sz="1400" dirty="0">
                          <a:solidFill>
                            <a:schemeClr val="bg1"/>
                          </a:solidFill>
                        </a:rPr>
                        <a:t>Bolin Chen </a:t>
                      </a:r>
                      <a:r>
                        <a:rPr lang="en-US" altLang="zh-TW" sz="1400" dirty="0" err="1">
                          <a:solidFill>
                            <a:schemeClr val="bg1"/>
                          </a:solidFill>
                        </a:rPr>
                        <a:t>Huaxiao</a:t>
                      </a:r>
                      <a:r>
                        <a:rPr lang="en-US" altLang="zh-TW" sz="1400" dirty="0">
                          <a:solidFill>
                            <a:schemeClr val="bg1"/>
                          </a:solidFill>
                        </a:rPr>
                        <a:t> Mo and </a:t>
                      </a:r>
                      <a:r>
                        <a:rPr lang="en-US" altLang="zh-TW" sz="1400" dirty="0" err="1">
                          <a:solidFill>
                            <a:schemeClr val="bg1"/>
                          </a:solidFill>
                        </a:rPr>
                        <a:t>Weiqi</a:t>
                      </a:r>
                      <a:r>
                        <a:rPr lang="en-US" altLang="zh-TW" sz="1400" dirty="0">
                          <a:solidFill>
                            <a:schemeClr val="bg1"/>
                          </a:solidFill>
                        </a:rPr>
                        <a:t> Luo, “Fake faces</a:t>
                      </a:r>
                      <a:r>
                        <a:rPr lang="en-US" altLang="zh-TW" sz="1400" baseline="0" dirty="0">
                          <a:solidFill>
                            <a:schemeClr val="bg1"/>
                          </a:solidFill>
                        </a:rPr>
                        <a:t> </a:t>
                      </a:r>
                      <a:r>
                        <a:rPr lang="en-US" altLang="zh-TW" sz="1400" dirty="0">
                          <a:solidFill>
                            <a:schemeClr val="bg1"/>
                          </a:solidFill>
                        </a:rPr>
                        <a:t>identification via convolutional neural network”</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0.819</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0.528</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0.848</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0.790</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0.817</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0.822</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0.816</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0.679</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0.798</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0.788</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335513405"/>
                  </a:ext>
                </a:extLst>
              </a:tr>
              <a:tr h="805855">
                <a:tc>
                  <a:txBody>
                    <a:bodyPr/>
                    <a:lstStyle/>
                    <a:p>
                      <a:r>
                        <a:rPr lang="en-US" altLang="zh-TW" sz="1400" dirty="0">
                          <a:solidFill>
                            <a:schemeClr val="bg1"/>
                          </a:solidFill>
                        </a:rPr>
                        <a:t>F. </a:t>
                      </a:r>
                      <a:r>
                        <a:rPr lang="en-US" altLang="zh-TW" sz="1400" dirty="0" err="1">
                          <a:solidFill>
                            <a:schemeClr val="bg1"/>
                          </a:solidFill>
                        </a:rPr>
                        <a:t>Marra</a:t>
                      </a:r>
                      <a:r>
                        <a:rPr lang="en-US" altLang="zh-TW" sz="1400" dirty="0">
                          <a:solidFill>
                            <a:schemeClr val="bg1"/>
                          </a:solidFill>
                        </a:rPr>
                        <a:t>, D. </a:t>
                      </a:r>
                      <a:r>
                        <a:rPr lang="en-US" altLang="zh-TW" sz="1400" dirty="0" err="1">
                          <a:solidFill>
                            <a:schemeClr val="bg1"/>
                          </a:solidFill>
                        </a:rPr>
                        <a:t>Gragnaniello</a:t>
                      </a:r>
                      <a:r>
                        <a:rPr lang="en-US" altLang="zh-TW" sz="1400" dirty="0">
                          <a:solidFill>
                            <a:schemeClr val="bg1"/>
                          </a:solidFill>
                        </a:rPr>
                        <a:t>, D. </a:t>
                      </a:r>
                      <a:r>
                        <a:rPr lang="en-US" altLang="zh-TW" sz="1400" dirty="0" err="1">
                          <a:solidFill>
                            <a:schemeClr val="bg1"/>
                          </a:solidFill>
                        </a:rPr>
                        <a:t>Cozzolino</a:t>
                      </a:r>
                      <a:r>
                        <a:rPr lang="en-US" altLang="zh-TW" sz="1400" dirty="0">
                          <a:solidFill>
                            <a:schemeClr val="bg1"/>
                          </a:solidFill>
                        </a:rPr>
                        <a:t>, and L. </a:t>
                      </a:r>
                      <a:r>
                        <a:rPr lang="en-US" altLang="zh-TW" sz="1400" dirty="0" err="1">
                          <a:solidFill>
                            <a:schemeClr val="bg1"/>
                          </a:solidFill>
                        </a:rPr>
                        <a:t>Verdoliva</a:t>
                      </a:r>
                      <a:r>
                        <a:rPr lang="en-US" altLang="zh-TW" sz="1400" dirty="0">
                          <a:solidFill>
                            <a:schemeClr val="bg1"/>
                          </a:solidFill>
                        </a:rPr>
                        <a:t>, “Detection of </a:t>
                      </a:r>
                      <a:r>
                        <a:rPr lang="en-US" altLang="zh-TW" sz="1400" dirty="0" err="1">
                          <a:solidFill>
                            <a:schemeClr val="bg1"/>
                          </a:solidFill>
                        </a:rPr>
                        <a:t>gan</a:t>
                      </a:r>
                      <a:r>
                        <a:rPr lang="en-US" altLang="zh-TW" sz="1400" dirty="0">
                          <a:solidFill>
                            <a:schemeClr val="bg1"/>
                          </a:solidFill>
                        </a:rPr>
                        <a:t>-generated fake images over social networks”</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0.833</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0.725</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0.812</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0.833</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0.840</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0.809</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0.826</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0.733</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0.824</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0.838</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292127349"/>
                  </a:ext>
                </a:extLst>
              </a:tr>
              <a:tr h="420254">
                <a:tc>
                  <a:txBody>
                    <a:bodyPr/>
                    <a:lstStyle/>
                    <a:p>
                      <a:r>
                        <a:rPr lang="en-US" altLang="zh-TW" sz="1400" b="1" dirty="0">
                          <a:solidFill>
                            <a:schemeClr val="accent1">
                              <a:lumMod val="60000"/>
                              <a:lumOff val="40000"/>
                            </a:schemeClr>
                          </a:solidFill>
                        </a:rPr>
                        <a:t>The proposed-I</a:t>
                      </a:r>
                      <a:endParaRPr lang="zh-TW" altLang="en-US" sz="1400" b="1" dirty="0">
                        <a:solidFill>
                          <a:schemeClr val="accent1">
                            <a:lumMod val="60000"/>
                            <a:lumOff val="40000"/>
                          </a:schemeClr>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accent1">
                              <a:lumMod val="60000"/>
                              <a:lumOff val="40000"/>
                            </a:schemeClr>
                          </a:solidFill>
                        </a:rPr>
                        <a:t>0.947</a:t>
                      </a:r>
                      <a:endParaRPr lang="zh-TW" altLang="en-US" sz="1400" dirty="0">
                        <a:solidFill>
                          <a:schemeClr val="accent1">
                            <a:lumMod val="60000"/>
                            <a:lumOff val="40000"/>
                          </a:schemeClr>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accent1">
                              <a:lumMod val="60000"/>
                              <a:lumOff val="40000"/>
                            </a:schemeClr>
                          </a:solidFill>
                        </a:rPr>
                        <a:t>0.922</a:t>
                      </a:r>
                      <a:endParaRPr lang="zh-TW" altLang="en-US" sz="1400" dirty="0">
                        <a:solidFill>
                          <a:schemeClr val="accent1">
                            <a:lumMod val="60000"/>
                            <a:lumOff val="40000"/>
                          </a:schemeClr>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accent1">
                              <a:lumMod val="60000"/>
                              <a:lumOff val="40000"/>
                            </a:schemeClr>
                          </a:solidFill>
                        </a:rPr>
                        <a:t>0.871</a:t>
                      </a:r>
                      <a:endParaRPr lang="zh-TW" altLang="en-US" sz="1400" dirty="0">
                        <a:solidFill>
                          <a:schemeClr val="accent1">
                            <a:lumMod val="60000"/>
                            <a:lumOff val="40000"/>
                          </a:schemeClr>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accent1">
                              <a:lumMod val="60000"/>
                              <a:lumOff val="40000"/>
                            </a:schemeClr>
                          </a:solidFill>
                        </a:rPr>
                        <a:t>0.844</a:t>
                      </a:r>
                      <a:endParaRPr lang="zh-TW" altLang="en-US" sz="1400" dirty="0">
                        <a:solidFill>
                          <a:schemeClr val="accent1">
                            <a:lumMod val="60000"/>
                            <a:lumOff val="40000"/>
                          </a:schemeClr>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accent1">
                              <a:lumMod val="60000"/>
                              <a:lumOff val="40000"/>
                            </a:schemeClr>
                          </a:solidFill>
                        </a:rPr>
                        <a:t>0.838</a:t>
                      </a:r>
                      <a:endParaRPr lang="zh-TW" altLang="en-US" sz="1400" dirty="0">
                        <a:solidFill>
                          <a:schemeClr val="accent1">
                            <a:lumMod val="60000"/>
                            <a:lumOff val="40000"/>
                          </a:schemeClr>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accent1">
                              <a:lumMod val="60000"/>
                              <a:lumOff val="40000"/>
                            </a:schemeClr>
                          </a:solidFill>
                        </a:rPr>
                        <a:t>0.847</a:t>
                      </a:r>
                      <a:endParaRPr lang="zh-TW" altLang="en-US" sz="1400" dirty="0">
                        <a:solidFill>
                          <a:schemeClr val="accent1">
                            <a:lumMod val="60000"/>
                            <a:lumOff val="40000"/>
                          </a:schemeClr>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accent1">
                              <a:lumMod val="60000"/>
                              <a:lumOff val="40000"/>
                            </a:schemeClr>
                          </a:solidFill>
                        </a:rPr>
                        <a:t>0.818</a:t>
                      </a:r>
                      <a:endParaRPr lang="zh-TW" altLang="en-US" sz="1400" dirty="0">
                        <a:solidFill>
                          <a:schemeClr val="accent1">
                            <a:lumMod val="60000"/>
                            <a:lumOff val="40000"/>
                          </a:schemeClr>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accent1">
                              <a:lumMod val="60000"/>
                              <a:lumOff val="40000"/>
                            </a:schemeClr>
                          </a:solidFill>
                        </a:rPr>
                        <a:t>0.835</a:t>
                      </a:r>
                      <a:endParaRPr lang="zh-TW" altLang="en-US" sz="1400" dirty="0">
                        <a:solidFill>
                          <a:schemeClr val="accent1">
                            <a:lumMod val="60000"/>
                            <a:lumOff val="40000"/>
                          </a:schemeClr>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accent1">
                              <a:lumMod val="60000"/>
                              <a:lumOff val="40000"/>
                            </a:schemeClr>
                          </a:solidFill>
                        </a:rPr>
                        <a:t>0.926</a:t>
                      </a:r>
                      <a:endParaRPr lang="zh-TW" altLang="en-US" sz="1400" dirty="0">
                        <a:solidFill>
                          <a:schemeClr val="accent1">
                            <a:lumMod val="60000"/>
                            <a:lumOff val="40000"/>
                          </a:schemeClr>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accent1">
                              <a:lumMod val="60000"/>
                              <a:lumOff val="40000"/>
                            </a:schemeClr>
                          </a:solidFill>
                        </a:rPr>
                        <a:t>0.918</a:t>
                      </a:r>
                      <a:endParaRPr lang="zh-TW" altLang="en-US" sz="1400" dirty="0">
                        <a:solidFill>
                          <a:schemeClr val="accent1">
                            <a:lumMod val="60000"/>
                            <a:lumOff val="40000"/>
                          </a:schemeClr>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332169732"/>
                  </a:ext>
                </a:extLst>
              </a:tr>
              <a:tr h="420254">
                <a:tc>
                  <a:txBody>
                    <a:bodyPr/>
                    <a:lstStyle/>
                    <a:p>
                      <a:r>
                        <a:rPr lang="en-US" altLang="zh-TW" sz="1400" dirty="0">
                          <a:solidFill>
                            <a:schemeClr val="bg1"/>
                          </a:solidFill>
                        </a:rPr>
                        <a:t>Baseline-I</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0.921</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0.915</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0.887</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0.831</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0.860</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0.855</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0.822</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0.837</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0.919</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0.898</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175288962"/>
                  </a:ext>
                </a:extLst>
              </a:tr>
              <a:tr h="42025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TW" sz="1400" dirty="0">
                          <a:solidFill>
                            <a:schemeClr val="bg1"/>
                          </a:solidFill>
                        </a:rPr>
                        <a:t>Baseline-II</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0.939</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0.929</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0.878</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0.851</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0.840</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0.863</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0.845</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0.844</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0.922</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0.928</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4258752442"/>
                  </a:ext>
                </a:extLst>
              </a:tr>
              <a:tr h="42025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TW" sz="1400" dirty="0">
                          <a:solidFill>
                            <a:schemeClr val="bg1"/>
                          </a:solidFill>
                        </a:rPr>
                        <a:t>Baseline-III</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0.845</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0.785</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0.796</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0.816</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0.833</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0.799</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0.819</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0.805</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0.835</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chemeClr val="bg1"/>
                          </a:solidFill>
                        </a:rPr>
                        <a:t>0.854</a:t>
                      </a:r>
                      <a:endParaRPr lang="zh-TW" altLang="en-US" sz="1400" dirty="0">
                        <a:solidFill>
                          <a:schemeClr val="bg1"/>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3921073308"/>
                  </a:ext>
                </a:extLst>
              </a:tr>
              <a:tr h="420254">
                <a:tc>
                  <a:txBody>
                    <a:bodyPr/>
                    <a:lstStyle/>
                    <a:p>
                      <a:r>
                        <a:rPr lang="en-US" altLang="zh-TW" sz="1400" b="1" dirty="0">
                          <a:solidFill>
                            <a:srgbClr val="FFFF00"/>
                          </a:solidFill>
                        </a:rPr>
                        <a:t>The proposed-II</a:t>
                      </a:r>
                      <a:endParaRPr lang="zh-TW" altLang="en-US" sz="1400" b="1" dirty="0">
                        <a:solidFill>
                          <a:srgbClr val="FFFF00"/>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rgbClr val="FFFF00"/>
                          </a:solidFill>
                        </a:rPr>
                        <a:t>0.981</a:t>
                      </a:r>
                      <a:endParaRPr lang="zh-TW" altLang="en-US" sz="1400" dirty="0">
                        <a:solidFill>
                          <a:srgbClr val="FFFF00"/>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rgbClr val="FFFF00"/>
                          </a:solidFill>
                        </a:rPr>
                        <a:t>0.956</a:t>
                      </a:r>
                      <a:endParaRPr lang="zh-TW" altLang="en-US" sz="1400" dirty="0">
                        <a:solidFill>
                          <a:srgbClr val="FFFF00"/>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rgbClr val="FFFF00"/>
                          </a:solidFill>
                        </a:rPr>
                        <a:t>0.986</a:t>
                      </a:r>
                      <a:endParaRPr lang="zh-TW" altLang="en-US" sz="1400" dirty="0">
                        <a:solidFill>
                          <a:srgbClr val="FFFF00"/>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rgbClr val="FFFF00"/>
                          </a:solidFill>
                        </a:rPr>
                        <a:t>0.986</a:t>
                      </a:r>
                      <a:endParaRPr lang="zh-TW" altLang="en-US" sz="1400" dirty="0">
                        <a:solidFill>
                          <a:srgbClr val="FFFF00"/>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rgbClr val="FFFF00"/>
                          </a:solidFill>
                        </a:rPr>
                        <a:t>0.895</a:t>
                      </a:r>
                      <a:endParaRPr lang="zh-TW" altLang="en-US" sz="1400" dirty="0">
                        <a:solidFill>
                          <a:srgbClr val="FFFF00"/>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rgbClr val="FFFF00"/>
                          </a:solidFill>
                        </a:rPr>
                        <a:t>0.881</a:t>
                      </a:r>
                      <a:endParaRPr lang="zh-TW" altLang="en-US" sz="1400" dirty="0">
                        <a:solidFill>
                          <a:srgbClr val="FFFF00"/>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rgbClr val="FFFF00"/>
                          </a:solidFill>
                        </a:rPr>
                        <a:t>0.876</a:t>
                      </a:r>
                      <a:endParaRPr lang="zh-TW" altLang="en-US" sz="1400" dirty="0">
                        <a:solidFill>
                          <a:srgbClr val="FFFF00"/>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rgbClr val="FFFF00"/>
                          </a:solidFill>
                        </a:rPr>
                        <a:t>0.881</a:t>
                      </a:r>
                      <a:endParaRPr lang="zh-TW" altLang="en-US" sz="1400" dirty="0">
                        <a:solidFill>
                          <a:srgbClr val="FFFF00"/>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rgbClr val="FFFF00"/>
                          </a:solidFill>
                        </a:rPr>
                        <a:t>0.951</a:t>
                      </a:r>
                      <a:endParaRPr lang="zh-TW" altLang="en-US" sz="1400" dirty="0">
                        <a:solidFill>
                          <a:srgbClr val="FFFF00"/>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lang="en-US" altLang="zh-TW" sz="1400" dirty="0">
                          <a:solidFill>
                            <a:srgbClr val="FFFF00"/>
                          </a:solidFill>
                        </a:rPr>
                        <a:t>0.936</a:t>
                      </a:r>
                      <a:endParaRPr lang="zh-TW" altLang="en-US" sz="1400" dirty="0">
                        <a:solidFill>
                          <a:srgbClr val="FFFF00"/>
                        </a:solidFill>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728393463"/>
                  </a:ext>
                </a:extLst>
              </a:tr>
            </a:tbl>
          </a:graphicData>
        </a:graphic>
      </p:graphicFrame>
      <p:sp>
        <p:nvSpPr>
          <p:cNvPr id="5" name="文字方塊 4">
            <a:extLst>
              <a:ext uri="{FF2B5EF4-FFF2-40B4-BE49-F238E27FC236}">
                <a16:creationId xmlns:a16="http://schemas.microsoft.com/office/drawing/2014/main" id="{383CA8B3-DEEE-4E1B-B9AE-995FC35526DF}"/>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27</a:t>
            </a:r>
            <a:endParaRPr lang="zh-TW" altLang="en-US" sz="1200" dirty="0">
              <a:latin typeface="Arial Black" panose="020B0A04020102020204" pitchFamily="34" charset="0"/>
            </a:endParaRPr>
          </a:p>
        </p:txBody>
      </p:sp>
    </p:spTree>
    <p:extLst>
      <p:ext uri="{BB962C8B-B14F-4D97-AF65-F5344CB8AC3E}">
        <p14:creationId xmlns:p14="http://schemas.microsoft.com/office/powerpoint/2010/main" val="3321605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1595148" y="297872"/>
            <a:ext cx="10018713" cy="928396"/>
          </a:xfrm>
        </p:spPr>
        <p:txBody>
          <a:bodyPr>
            <a:normAutofit/>
          </a:bodyPr>
          <a:lstStyle/>
          <a:p>
            <a:pPr algn="l"/>
            <a:r>
              <a:rPr lang="en-US" altLang="zh-TW" sz="3600" dirty="0"/>
              <a:t>Experiment Setting</a:t>
            </a:r>
            <a:endParaRPr lang="zh-TW" altLang="en-US" sz="3600" dirty="0"/>
          </a:p>
        </p:txBody>
      </p:sp>
      <p:graphicFrame>
        <p:nvGraphicFramePr>
          <p:cNvPr id="8" name="表格 7"/>
          <p:cNvGraphicFramePr>
            <a:graphicFrameLocks noGrp="1"/>
          </p:cNvGraphicFramePr>
          <p:nvPr>
            <p:extLst>
              <p:ext uri="{D42A27DB-BD31-4B8C-83A1-F6EECF244321}">
                <p14:modId xmlns:p14="http://schemas.microsoft.com/office/powerpoint/2010/main" val="904463016"/>
              </p:ext>
            </p:extLst>
          </p:nvPr>
        </p:nvGraphicFramePr>
        <p:xfrm>
          <a:off x="1076076" y="1226264"/>
          <a:ext cx="5784736" cy="4204717"/>
        </p:xfrm>
        <a:graphic>
          <a:graphicData uri="http://schemas.openxmlformats.org/drawingml/2006/table">
            <a:tbl>
              <a:tblPr firstRow="1" bandRow="1">
                <a:tableStyleId>{5C22544A-7EE6-4342-B048-85BDC9FD1C3A}</a:tableStyleId>
              </a:tblPr>
              <a:tblGrid>
                <a:gridCol w="651968">
                  <a:extLst>
                    <a:ext uri="{9D8B030D-6E8A-4147-A177-3AD203B41FA5}">
                      <a16:colId xmlns:a16="http://schemas.microsoft.com/office/drawing/2014/main" val="692389255"/>
                    </a:ext>
                  </a:extLst>
                </a:gridCol>
                <a:gridCol w="2676257">
                  <a:extLst>
                    <a:ext uri="{9D8B030D-6E8A-4147-A177-3AD203B41FA5}">
                      <a16:colId xmlns:a16="http://schemas.microsoft.com/office/drawing/2014/main" val="3799941170"/>
                    </a:ext>
                  </a:extLst>
                </a:gridCol>
                <a:gridCol w="2456511">
                  <a:extLst>
                    <a:ext uri="{9D8B030D-6E8A-4147-A177-3AD203B41FA5}">
                      <a16:colId xmlns:a16="http://schemas.microsoft.com/office/drawing/2014/main" val="2756096764"/>
                    </a:ext>
                  </a:extLst>
                </a:gridCol>
              </a:tblGrid>
              <a:tr h="694693">
                <a:tc rowSpan="9">
                  <a:txBody>
                    <a:bodyPr/>
                    <a:lstStyle/>
                    <a:p>
                      <a:pPr algn="ctr"/>
                      <a:r>
                        <a:rPr lang="en-US" altLang="zh-TW" dirty="0"/>
                        <a:t>Dataset</a:t>
                      </a:r>
                      <a:endParaRPr lang="zh-TW" altLang="en-US" dirty="0"/>
                    </a:p>
                  </a:txBody>
                  <a:tcPr vert="vert2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r>
                        <a:rPr lang="en-US" altLang="zh-TW" dirty="0"/>
                        <a:t>Type</a:t>
                      </a:r>
                      <a:endParaRPr lang="zh-TW" alt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altLang="zh-TW" sz="1600" b="0" dirty="0">
                          <a:solidFill>
                            <a:schemeClr val="tx1"/>
                          </a:solidFill>
                        </a:rPr>
                        <a:t>Neural Textures, </a:t>
                      </a:r>
                      <a:r>
                        <a:rPr lang="en-US" altLang="zh-TW" sz="1600" b="0" dirty="0" err="1">
                          <a:solidFill>
                            <a:schemeClr val="tx1"/>
                          </a:solidFill>
                        </a:rPr>
                        <a:t>DeepFake</a:t>
                      </a:r>
                      <a:r>
                        <a:rPr lang="en-US" altLang="zh-TW" sz="1600" b="0" dirty="0">
                          <a:solidFill>
                            <a:schemeClr val="tx1"/>
                          </a:solidFill>
                        </a:rPr>
                        <a:t>, Face2Face, </a:t>
                      </a:r>
                      <a:r>
                        <a:rPr lang="en-US" altLang="zh-TW" sz="1600" b="0" dirty="0" err="1">
                          <a:solidFill>
                            <a:schemeClr val="tx1"/>
                          </a:solidFill>
                        </a:rPr>
                        <a:t>FaceSwap</a:t>
                      </a:r>
                      <a:r>
                        <a:rPr lang="en-US" altLang="zh-TW" sz="1600" b="0" dirty="0">
                          <a:solidFill>
                            <a:schemeClr val="tx1"/>
                          </a:solidFill>
                        </a:rPr>
                        <a:t>, </a:t>
                      </a:r>
                      <a:endParaRPr lang="zh-TW" altLang="en-US" sz="1600" b="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562748931"/>
                  </a:ext>
                </a:extLst>
              </a:tr>
              <a:tr h="438753">
                <a:tc vMerge="1">
                  <a:txBody>
                    <a:bodyPr/>
                    <a:lstStyle/>
                    <a:p>
                      <a:endParaRPr lang="zh-TW" altLang="en-US" dirty="0"/>
                    </a:p>
                  </a:txBody>
                  <a:tcPr/>
                </a:tc>
                <a:tc>
                  <a:txBody>
                    <a:bodyPr/>
                    <a:lstStyle/>
                    <a:p>
                      <a:r>
                        <a:rPr lang="en-US" altLang="zh-TW" dirty="0">
                          <a:solidFill>
                            <a:schemeClr val="bg1"/>
                          </a:solidFill>
                        </a:rPr>
                        <a:t>Training Video </a:t>
                      </a:r>
                      <a:r>
                        <a:rPr lang="en-US" altLang="zh-TW" baseline="0" dirty="0">
                          <a:solidFill>
                            <a:schemeClr val="bg1"/>
                          </a:solidFill>
                        </a:rPr>
                        <a:t>Dataset</a:t>
                      </a:r>
                      <a:endParaRPr lang="zh-TW" altLang="en-US"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altLang="zh-TW" dirty="0" err="1"/>
                        <a:t>DeepFake</a:t>
                      </a:r>
                      <a:endParaRPr lang="zh-TW" alt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036666915"/>
                  </a:ext>
                </a:extLst>
              </a:tr>
              <a:tr h="438753">
                <a:tc vMerge="1">
                  <a:txBody>
                    <a:bodyPr/>
                    <a:lstStyle/>
                    <a:p>
                      <a:endParaRPr lang="zh-TW" altLang="en-US" dirty="0"/>
                    </a:p>
                  </a:txBody>
                  <a:tcPr/>
                </a:tc>
                <a:tc>
                  <a:txBody>
                    <a:bodyPr/>
                    <a:lstStyle/>
                    <a:p>
                      <a:r>
                        <a:rPr lang="en-US" altLang="zh-TW" dirty="0">
                          <a:solidFill>
                            <a:schemeClr val="bg1"/>
                          </a:solidFill>
                        </a:rPr>
                        <a:t>True Video </a:t>
                      </a:r>
                      <a:r>
                        <a:rPr lang="en-US" altLang="zh-TW" baseline="0" dirty="0">
                          <a:solidFill>
                            <a:schemeClr val="bg1"/>
                          </a:solidFill>
                        </a:rPr>
                        <a:t>Numbers</a:t>
                      </a:r>
                      <a:endParaRPr lang="zh-TW" altLang="en-US"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altLang="zh-TW" dirty="0"/>
                        <a:t>4363</a:t>
                      </a:r>
                      <a:endParaRPr lang="zh-TW" alt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0242277"/>
                  </a:ext>
                </a:extLst>
              </a:tr>
              <a:tr h="438753">
                <a:tc vMerge="1">
                  <a:txBody>
                    <a:bodyPr/>
                    <a:lstStyle/>
                    <a:p>
                      <a:endParaRPr lang="zh-TW" altLang="en-US" dirty="0"/>
                    </a:p>
                  </a:txBody>
                  <a:tcPr/>
                </a:tc>
                <a:tc>
                  <a:txBody>
                    <a:bodyPr/>
                    <a:lstStyle/>
                    <a:p>
                      <a:r>
                        <a:rPr lang="en-US" altLang="zh-TW" dirty="0">
                          <a:solidFill>
                            <a:schemeClr val="bg1"/>
                          </a:solidFill>
                        </a:rPr>
                        <a:t>Fake Video Numbers</a:t>
                      </a:r>
                      <a:endParaRPr lang="zh-TW" altLang="en-US"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altLang="zh-TW" dirty="0"/>
                        <a:t>7068</a:t>
                      </a:r>
                      <a:endParaRPr lang="zh-TW" alt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9754406"/>
                  </a:ext>
                </a:extLst>
              </a:tr>
              <a:tr h="438753">
                <a:tc vMerge="1">
                  <a:txBody>
                    <a:bodyPr/>
                    <a:lstStyle/>
                    <a:p>
                      <a:endParaRPr lang="zh-TW" altLang="en-US" dirty="0"/>
                    </a:p>
                  </a:txBody>
                  <a:tcPr/>
                </a:tc>
                <a:tc>
                  <a:txBody>
                    <a:bodyPr/>
                    <a:lstStyle/>
                    <a:p>
                      <a:r>
                        <a:rPr lang="en-US" altLang="zh-TW" dirty="0">
                          <a:solidFill>
                            <a:schemeClr val="bg1"/>
                          </a:solidFill>
                        </a:rPr>
                        <a:t>Video</a:t>
                      </a:r>
                      <a:r>
                        <a:rPr lang="en-US" altLang="zh-TW" baseline="0" dirty="0">
                          <a:solidFill>
                            <a:schemeClr val="bg1"/>
                          </a:solidFill>
                        </a:rPr>
                        <a:t> size</a:t>
                      </a:r>
                      <a:endParaRPr lang="zh-TW" altLang="en-US"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altLang="zh-TW" dirty="0"/>
                        <a:t>640,480~1920,1080</a:t>
                      </a:r>
                      <a:endParaRPr lang="zh-TW" alt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677203735"/>
                  </a:ext>
                </a:extLst>
              </a:tr>
              <a:tr h="438753">
                <a:tc vMerge="1">
                  <a:txBody>
                    <a:bodyPr/>
                    <a:lstStyle/>
                    <a:p>
                      <a:endParaRPr lang="zh-TW" altLang="en-US" dirty="0"/>
                    </a:p>
                  </a:txBody>
                  <a:tcPr/>
                </a:tc>
                <a:tc>
                  <a:txBody>
                    <a:bodyPr/>
                    <a:lstStyle/>
                    <a:p>
                      <a:r>
                        <a:rPr lang="en-US" altLang="zh-TW" dirty="0">
                          <a:solidFill>
                            <a:schemeClr val="bg1"/>
                          </a:solidFill>
                        </a:rPr>
                        <a:t>Validation Video Dataset</a:t>
                      </a:r>
                      <a:endParaRPr lang="zh-TW" altLang="en-US"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altLang="zh-TW" dirty="0"/>
                        <a:t>DFDC</a:t>
                      </a:r>
                      <a:endParaRPr lang="zh-TW" alt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50830759"/>
                  </a:ext>
                </a:extLst>
              </a:tr>
              <a:tr h="438753">
                <a:tc vMerge="1">
                  <a:txBody>
                    <a:bodyPr/>
                    <a:lstStyle/>
                    <a:p>
                      <a:pPr algn="ctr"/>
                      <a:endParaRPr lang="zh-TW" altLang="en-US" dirty="0"/>
                    </a:p>
                  </a:txBody>
                  <a:tcPr vert="vert2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r>
                        <a:rPr lang="en-US" altLang="zh-TW" dirty="0">
                          <a:solidFill>
                            <a:schemeClr val="bg1"/>
                          </a:solidFill>
                        </a:rPr>
                        <a:t>True Video </a:t>
                      </a:r>
                      <a:r>
                        <a:rPr lang="en-US" altLang="zh-TW" baseline="0" dirty="0">
                          <a:solidFill>
                            <a:schemeClr val="bg1"/>
                          </a:solidFill>
                        </a:rPr>
                        <a:t>Numbers</a:t>
                      </a:r>
                      <a:endParaRPr lang="zh-TW" altLang="en-US"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altLang="zh-TW" dirty="0"/>
                        <a:t>16,154</a:t>
                      </a:r>
                      <a:endParaRPr lang="zh-TW" alt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1404179"/>
                  </a:ext>
                </a:extLst>
              </a:tr>
              <a:tr h="438753">
                <a:tc vMerge="1">
                  <a:txBody>
                    <a:bodyPr/>
                    <a:lstStyle/>
                    <a:p>
                      <a:pPr algn="ctr"/>
                      <a:endParaRPr lang="zh-TW" altLang="en-US" dirty="0"/>
                    </a:p>
                  </a:txBody>
                  <a:tcPr vert="vert2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r>
                        <a:rPr lang="en-US" altLang="zh-TW" dirty="0">
                          <a:solidFill>
                            <a:schemeClr val="bg1"/>
                          </a:solidFill>
                        </a:rPr>
                        <a:t>Fake Video Numbers</a:t>
                      </a:r>
                      <a:endParaRPr lang="zh-TW" altLang="en-US"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altLang="zh-TW" dirty="0"/>
                        <a:t>96,992</a:t>
                      </a:r>
                      <a:endParaRPr lang="zh-TW" alt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21470338"/>
                  </a:ext>
                </a:extLst>
              </a:tr>
              <a:tr h="438753">
                <a:tc vMerge="1">
                  <a:txBody>
                    <a:bodyPr/>
                    <a:lstStyle/>
                    <a:p>
                      <a:pPr algn="ctr"/>
                      <a:endParaRPr lang="zh-TW" altLang="en-US" dirty="0"/>
                    </a:p>
                  </a:txBody>
                  <a:tcPr vert="vert2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r>
                        <a:rPr lang="en-US" altLang="zh-TW" dirty="0">
                          <a:solidFill>
                            <a:schemeClr val="bg1"/>
                          </a:solidFill>
                        </a:rPr>
                        <a:t>Video</a:t>
                      </a:r>
                      <a:r>
                        <a:rPr lang="en-US" altLang="zh-TW" baseline="0" dirty="0">
                          <a:solidFill>
                            <a:schemeClr val="bg1"/>
                          </a:solidFill>
                        </a:rPr>
                        <a:t> size</a:t>
                      </a:r>
                      <a:endParaRPr lang="zh-TW" altLang="en-US"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altLang="zh-TW" dirty="0"/>
                        <a:t>1920,1080</a:t>
                      </a:r>
                      <a:endParaRPr lang="zh-TW" alt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950802070"/>
                  </a:ext>
                </a:extLst>
              </a:tr>
            </a:tbl>
          </a:graphicData>
        </a:graphic>
      </p:graphicFrame>
      <p:sp>
        <p:nvSpPr>
          <p:cNvPr id="7" name="文字方塊 6">
            <a:extLst>
              <a:ext uri="{FF2B5EF4-FFF2-40B4-BE49-F238E27FC236}">
                <a16:creationId xmlns:a16="http://schemas.microsoft.com/office/drawing/2014/main" id="{39EC1800-2148-4981-8041-54BBA498CFC0}"/>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28</a:t>
            </a:r>
            <a:endParaRPr lang="zh-TW" altLang="en-US" sz="1200" dirty="0">
              <a:latin typeface="Arial Black" panose="020B0A04020102020204" pitchFamily="34" charset="0"/>
            </a:endParaRPr>
          </a:p>
        </p:txBody>
      </p:sp>
      <p:graphicFrame>
        <p:nvGraphicFramePr>
          <p:cNvPr id="2" name="表格 1">
            <a:extLst>
              <a:ext uri="{FF2B5EF4-FFF2-40B4-BE49-F238E27FC236}">
                <a16:creationId xmlns:a16="http://schemas.microsoft.com/office/drawing/2014/main" id="{DE1B4765-217E-4D0A-94A9-1425F6E1D2B0}"/>
              </a:ext>
            </a:extLst>
          </p:cNvPr>
          <p:cNvGraphicFramePr>
            <a:graphicFrameLocks noGrp="1"/>
          </p:cNvGraphicFramePr>
          <p:nvPr>
            <p:extLst>
              <p:ext uri="{D42A27DB-BD31-4B8C-83A1-F6EECF244321}">
                <p14:modId xmlns:p14="http://schemas.microsoft.com/office/powerpoint/2010/main" val="3637492083"/>
              </p:ext>
            </p:extLst>
          </p:nvPr>
        </p:nvGraphicFramePr>
        <p:xfrm>
          <a:off x="6860812" y="1226266"/>
          <a:ext cx="5272121" cy="3054788"/>
        </p:xfrm>
        <a:graphic>
          <a:graphicData uri="http://schemas.openxmlformats.org/drawingml/2006/table">
            <a:tbl>
              <a:tblPr firstRow="1" firstCol="1" bandRow="1">
                <a:tableStyleId>{5202B0CA-FC54-4496-8BCA-5EF66A818D29}</a:tableStyleId>
              </a:tblPr>
              <a:tblGrid>
                <a:gridCol w="1853697">
                  <a:extLst>
                    <a:ext uri="{9D8B030D-6E8A-4147-A177-3AD203B41FA5}">
                      <a16:colId xmlns:a16="http://schemas.microsoft.com/office/drawing/2014/main" val="2573646148"/>
                    </a:ext>
                  </a:extLst>
                </a:gridCol>
                <a:gridCol w="1640155">
                  <a:extLst>
                    <a:ext uri="{9D8B030D-6E8A-4147-A177-3AD203B41FA5}">
                      <a16:colId xmlns:a16="http://schemas.microsoft.com/office/drawing/2014/main" val="3814241384"/>
                    </a:ext>
                  </a:extLst>
                </a:gridCol>
                <a:gridCol w="1778269">
                  <a:extLst>
                    <a:ext uri="{9D8B030D-6E8A-4147-A177-3AD203B41FA5}">
                      <a16:colId xmlns:a16="http://schemas.microsoft.com/office/drawing/2014/main" val="661663751"/>
                    </a:ext>
                  </a:extLst>
                </a:gridCol>
              </a:tblGrid>
              <a:tr h="277708">
                <a:tc>
                  <a:txBody>
                    <a:bodyPr/>
                    <a:lstStyle/>
                    <a:p>
                      <a:pPr algn="ctr" hangingPunct="0">
                        <a:spcAft>
                          <a:spcPts val="0"/>
                        </a:spcAft>
                      </a:pPr>
                      <a:r>
                        <a:rPr lang="en-US" sz="1800" kern="1400" dirty="0">
                          <a:effectLst/>
                        </a:rPr>
                        <a:t> </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solidFill>
                      <a:schemeClr val="tx1">
                        <a:lumMod val="65000"/>
                        <a:lumOff val="35000"/>
                      </a:schemeClr>
                    </a:solidFill>
                  </a:tcPr>
                </a:tc>
                <a:tc>
                  <a:txBody>
                    <a:bodyPr/>
                    <a:lstStyle/>
                    <a:p>
                      <a:pPr algn="ctr" hangingPunct="0">
                        <a:spcAft>
                          <a:spcPts val="0"/>
                        </a:spcAft>
                      </a:pPr>
                      <a:r>
                        <a:rPr lang="en-US" altLang="zh-TW" sz="1800" kern="1400" dirty="0">
                          <a:effectLst/>
                          <a:latin typeface="+mn-lt"/>
                          <a:ea typeface="+mn-ea"/>
                          <a:cs typeface="+mn-cs"/>
                        </a:rPr>
                        <a:t>EfficientNetB5</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solidFill>
                      <a:schemeClr val="tx1">
                        <a:lumMod val="65000"/>
                        <a:lumOff val="35000"/>
                      </a:schemeClr>
                    </a:solidFill>
                  </a:tcPr>
                </a:tc>
                <a:tc>
                  <a:txBody>
                    <a:bodyPr/>
                    <a:lstStyle/>
                    <a:p>
                      <a:pPr algn="ctr" hangingPunct="0">
                        <a:spcAft>
                          <a:spcPts val="0"/>
                        </a:spcAft>
                      </a:pPr>
                      <a:r>
                        <a:rPr lang="en-US" altLang="zh-TW" sz="1800" kern="1400" dirty="0">
                          <a:effectLst/>
                        </a:rPr>
                        <a:t>ResNeSt101</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solidFill>
                      <a:schemeClr val="tx1">
                        <a:lumMod val="65000"/>
                        <a:lumOff val="35000"/>
                      </a:schemeClr>
                    </a:solidFill>
                  </a:tcPr>
                </a:tc>
                <a:extLst>
                  <a:ext uri="{0D108BD9-81ED-4DB2-BD59-A6C34878D82A}">
                    <a16:rowId xmlns:a16="http://schemas.microsoft.com/office/drawing/2014/main" val="1658674607"/>
                  </a:ext>
                </a:extLst>
              </a:tr>
              <a:tr h="277708">
                <a:tc>
                  <a:txBody>
                    <a:bodyPr/>
                    <a:lstStyle/>
                    <a:p>
                      <a:pPr algn="ctr" hangingPunct="0">
                        <a:spcAft>
                          <a:spcPts val="0"/>
                        </a:spcAft>
                      </a:pPr>
                      <a:r>
                        <a:rPr lang="en-US" sz="1800" kern="1400">
                          <a:effectLst/>
                        </a:rPr>
                        <a:t>Learning rate</a:t>
                      </a:r>
                      <a:endParaRPr lang="zh-TW" sz="1800" kern="14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gridSpan="2">
                  <a:txBody>
                    <a:bodyPr/>
                    <a:lstStyle/>
                    <a:p>
                      <a:pPr algn="ctr" hangingPunct="0">
                        <a:spcAft>
                          <a:spcPts val="0"/>
                        </a:spcAft>
                      </a:pPr>
                      <a:r>
                        <a:rPr lang="en-US" altLang="zh-TW" sz="1800" kern="1200" dirty="0">
                          <a:solidFill>
                            <a:schemeClr val="dk1"/>
                          </a:solidFill>
                          <a:effectLst/>
                          <a:latin typeface="+mn-lt"/>
                          <a:ea typeface="+mn-ea"/>
                          <a:cs typeface="+mn-cs"/>
                        </a:rPr>
                        <a:t>Adam:0.001 / SGD:0.01</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hMerge="1">
                  <a:txBody>
                    <a:bodyPr/>
                    <a:lstStyle/>
                    <a:p>
                      <a:endParaRPr lang="zh-TW" altLang="en-US"/>
                    </a:p>
                  </a:txBody>
                  <a:tcPr/>
                </a:tc>
                <a:extLst>
                  <a:ext uri="{0D108BD9-81ED-4DB2-BD59-A6C34878D82A}">
                    <a16:rowId xmlns:a16="http://schemas.microsoft.com/office/drawing/2014/main" val="1224392390"/>
                  </a:ext>
                </a:extLst>
              </a:tr>
              <a:tr h="555416">
                <a:tc>
                  <a:txBody>
                    <a:bodyPr/>
                    <a:lstStyle/>
                    <a:p>
                      <a:pPr algn="ctr" hangingPunct="0">
                        <a:spcAft>
                          <a:spcPts val="0"/>
                        </a:spcAft>
                      </a:pPr>
                      <a:r>
                        <a:rPr lang="en-US" altLang="zh-TW" sz="1800" b="1" kern="1200" dirty="0">
                          <a:solidFill>
                            <a:schemeClr val="dk1"/>
                          </a:solidFill>
                          <a:effectLst/>
                          <a:latin typeface="+mn-lt"/>
                          <a:ea typeface="+mn-ea"/>
                          <a:cs typeface="+mn-cs"/>
                        </a:rPr>
                        <a:t>Learning rate decay</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gridSpan="2">
                  <a:txBody>
                    <a:bodyPr/>
                    <a:lstStyle/>
                    <a:p>
                      <a:pPr algn="ctr" hangingPunct="0">
                        <a:spcAft>
                          <a:spcPts val="0"/>
                        </a:spcAft>
                      </a:pPr>
                      <a:r>
                        <a:rPr lang="en-US" altLang="zh-TW" sz="1800" kern="1400" dirty="0" err="1">
                          <a:effectLst/>
                          <a:latin typeface="+mn-lt"/>
                          <a:ea typeface="+mn-ea"/>
                          <a:cs typeface="+mn-cs"/>
                        </a:rPr>
                        <a:t>PolyLR</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hMerge="1">
                  <a:txBody>
                    <a:bodyPr/>
                    <a:lstStyle/>
                    <a:p>
                      <a:pPr algn="ctr" hangingPunct="0">
                        <a:spcAft>
                          <a:spcPts val="0"/>
                        </a:spcAft>
                      </a:pP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extLst>
                  <a:ext uri="{0D108BD9-81ED-4DB2-BD59-A6C34878D82A}">
                    <a16:rowId xmlns:a16="http://schemas.microsoft.com/office/drawing/2014/main" val="1682608873"/>
                  </a:ext>
                </a:extLst>
              </a:tr>
              <a:tr h="277708">
                <a:tc>
                  <a:txBody>
                    <a:bodyPr/>
                    <a:lstStyle/>
                    <a:p>
                      <a:pPr algn="ctr" hangingPunct="0">
                        <a:spcAft>
                          <a:spcPts val="0"/>
                        </a:spcAft>
                      </a:pPr>
                      <a:r>
                        <a:rPr lang="en-US" altLang="zh-TW" sz="1800" b="1" kern="1200" dirty="0">
                          <a:solidFill>
                            <a:schemeClr val="dk1"/>
                          </a:solidFill>
                          <a:effectLst/>
                          <a:latin typeface="+mn-lt"/>
                          <a:ea typeface="+mn-ea"/>
                          <a:cs typeface="+mn-cs"/>
                        </a:rPr>
                        <a:t>Epoch</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gridSpan="2">
                  <a:txBody>
                    <a:bodyPr/>
                    <a:lstStyle/>
                    <a:p>
                      <a:pPr algn="ctr" hangingPunct="0">
                        <a:spcAft>
                          <a:spcPts val="0"/>
                        </a:spcAft>
                      </a:pPr>
                      <a:r>
                        <a:rPr lang="en-US" altLang="zh-TW" sz="1800" kern="1400" dirty="0">
                          <a:effectLst/>
                          <a:latin typeface="+mn-lt"/>
                          <a:ea typeface="新細明體" panose="02020500000000000000" pitchFamily="18" charset="-120"/>
                          <a:cs typeface="Times New Roman" panose="02020603050405020304" pitchFamily="18" charset="0"/>
                        </a:rPr>
                        <a:t>30</a:t>
                      </a:r>
                      <a:endParaRPr lang="zh-TW" sz="1800" kern="1400" dirty="0">
                        <a:effectLst/>
                        <a:latin typeface="+mn-lt"/>
                        <a:ea typeface="新細明體" panose="02020500000000000000" pitchFamily="18" charset="-120"/>
                        <a:cs typeface="Times New Roman" panose="02020603050405020304" pitchFamily="18" charset="0"/>
                      </a:endParaRPr>
                    </a:p>
                  </a:txBody>
                  <a:tcPr marL="68580" marR="68580" marT="0" marB="0" anchor="ctr"/>
                </a:tc>
                <a:tc hMerge="1">
                  <a:txBody>
                    <a:bodyPr/>
                    <a:lstStyle/>
                    <a:p>
                      <a:pPr algn="ctr" hangingPunct="0">
                        <a:spcAft>
                          <a:spcPts val="0"/>
                        </a:spcAft>
                      </a:pP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extLst>
                  <a:ext uri="{0D108BD9-81ED-4DB2-BD59-A6C34878D82A}">
                    <a16:rowId xmlns:a16="http://schemas.microsoft.com/office/drawing/2014/main" val="185220052"/>
                  </a:ext>
                </a:extLst>
              </a:tr>
              <a:tr h="277708">
                <a:tc>
                  <a:txBody>
                    <a:bodyPr/>
                    <a:lstStyle/>
                    <a:p>
                      <a:pPr algn="ctr" hangingPunct="0">
                        <a:spcAft>
                          <a:spcPts val="0"/>
                        </a:spcAft>
                      </a:pPr>
                      <a:r>
                        <a:rPr lang="en-US" altLang="zh-TW" sz="1800" b="1" kern="1200" dirty="0">
                          <a:solidFill>
                            <a:schemeClr val="dk1"/>
                          </a:solidFill>
                          <a:effectLst/>
                          <a:latin typeface="+mn-lt"/>
                          <a:ea typeface="+mn-ea"/>
                          <a:cs typeface="+mn-cs"/>
                        </a:rPr>
                        <a:t>Label smoothing</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gridSpan="2">
                  <a:txBody>
                    <a:bodyPr/>
                    <a:lstStyle/>
                    <a:p>
                      <a:pPr algn="ctr" hangingPunct="0">
                        <a:spcAft>
                          <a:spcPts val="0"/>
                        </a:spcAft>
                      </a:pPr>
                      <a:r>
                        <a:rPr lang="en-US" sz="1800" kern="1400" dirty="0">
                          <a:effectLst/>
                        </a:rPr>
                        <a:t>0.1</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hMerge="1">
                  <a:txBody>
                    <a:bodyPr/>
                    <a:lstStyle/>
                    <a:p>
                      <a:pPr algn="ctr" hangingPunct="0">
                        <a:spcAft>
                          <a:spcPts val="0"/>
                        </a:spcAft>
                      </a:pP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extLst>
                  <a:ext uri="{0D108BD9-81ED-4DB2-BD59-A6C34878D82A}">
                    <a16:rowId xmlns:a16="http://schemas.microsoft.com/office/drawing/2014/main" val="3166239206"/>
                  </a:ext>
                </a:extLst>
              </a:tr>
              <a:tr h="277708">
                <a:tc>
                  <a:txBody>
                    <a:bodyPr/>
                    <a:lstStyle/>
                    <a:p>
                      <a:pPr algn="ctr" hangingPunct="0">
                        <a:spcAft>
                          <a:spcPts val="0"/>
                        </a:spcAft>
                      </a:pPr>
                      <a:r>
                        <a:rPr lang="en-US" sz="1800" kern="1400">
                          <a:effectLst/>
                        </a:rPr>
                        <a:t>Optimizer</a:t>
                      </a:r>
                      <a:endParaRPr lang="zh-TW" sz="1800" kern="14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gridSpan="2">
                  <a:txBody>
                    <a:bodyPr/>
                    <a:lstStyle/>
                    <a:p>
                      <a:pPr algn="ctr" hangingPunct="0">
                        <a:spcAft>
                          <a:spcPts val="0"/>
                        </a:spcAft>
                      </a:pPr>
                      <a:r>
                        <a:rPr lang="en-US" altLang="zh-TW" sz="1800" kern="1200" dirty="0">
                          <a:solidFill>
                            <a:schemeClr val="dk1"/>
                          </a:solidFill>
                          <a:effectLst/>
                          <a:latin typeface="+mn-lt"/>
                          <a:ea typeface="+mn-ea"/>
                          <a:cs typeface="+mn-cs"/>
                        </a:rPr>
                        <a:t>Adam Optimizer / SGD Optimizer</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hMerge="1">
                  <a:txBody>
                    <a:bodyPr/>
                    <a:lstStyle/>
                    <a:p>
                      <a:endParaRPr lang="zh-TW" altLang="en-US"/>
                    </a:p>
                  </a:txBody>
                  <a:tcPr/>
                </a:tc>
                <a:extLst>
                  <a:ext uri="{0D108BD9-81ED-4DB2-BD59-A6C34878D82A}">
                    <a16:rowId xmlns:a16="http://schemas.microsoft.com/office/drawing/2014/main" val="1337335412"/>
                  </a:ext>
                </a:extLst>
              </a:tr>
              <a:tr h="277708">
                <a:tc>
                  <a:txBody>
                    <a:bodyPr/>
                    <a:lstStyle/>
                    <a:p>
                      <a:pPr algn="ctr" hangingPunct="0">
                        <a:spcAft>
                          <a:spcPts val="0"/>
                        </a:spcAft>
                      </a:pPr>
                      <a:r>
                        <a:rPr lang="en-US" sz="1800" kern="1400">
                          <a:effectLst/>
                        </a:rPr>
                        <a:t>Batch size</a:t>
                      </a:r>
                      <a:endParaRPr lang="zh-TW" sz="1800" kern="14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gridSpan="2">
                  <a:txBody>
                    <a:bodyPr/>
                    <a:lstStyle/>
                    <a:p>
                      <a:pPr algn="ctr" hangingPunct="0">
                        <a:spcAft>
                          <a:spcPts val="0"/>
                        </a:spcAft>
                      </a:pPr>
                      <a:r>
                        <a:rPr lang="en-US" altLang="zh-TW" sz="1800" kern="1200" dirty="0">
                          <a:solidFill>
                            <a:schemeClr val="dk1"/>
                          </a:solidFill>
                          <a:effectLst/>
                          <a:latin typeface="+mn-lt"/>
                          <a:ea typeface="+mn-ea"/>
                          <a:cs typeface="+mn-cs"/>
                        </a:rPr>
                        <a:t>16</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hMerge="1">
                  <a:txBody>
                    <a:bodyPr/>
                    <a:lstStyle/>
                    <a:p>
                      <a:endParaRPr lang="zh-TW" altLang="en-US"/>
                    </a:p>
                  </a:txBody>
                  <a:tcPr/>
                </a:tc>
                <a:extLst>
                  <a:ext uri="{0D108BD9-81ED-4DB2-BD59-A6C34878D82A}">
                    <a16:rowId xmlns:a16="http://schemas.microsoft.com/office/drawing/2014/main" val="3323832729"/>
                  </a:ext>
                </a:extLst>
              </a:tr>
              <a:tr h="277708">
                <a:tc>
                  <a:txBody>
                    <a:bodyPr/>
                    <a:lstStyle/>
                    <a:p>
                      <a:pPr algn="ctr"/>
                      <a:r>
                        <a:rPr lang="en-US" altLang="zh-TW" sz="1800" b="1" kern="1200" dirty="0">
                          <a:solidFill>
                            <a:schemeClr val="dk1"/>
                          </a:solidFill>
                          <a:effectLst/>
                          <a:latin typeface="+mn-lt"/>
                          <a:ea typeface="+mn-ea"/>
                          <a:cs typeface="+mn-cs"/>
                        </a:rPr>
                        <a:t>Batch Normalize</a:t>
                      </a:r>
                      <a:endParaRPr lang="zh-TW" altLang="en-US" dirty="0">
                        <a:solidFill>
                          <a:sysClr val="windowText" lastClr="000000"/>
                        </a:solidFill>
                      </a:endParaRPr>
                    </a:p>
                  </a:txBody>
                  <a:tcPr marL="68580" marR="68580" marT="0" marB="0" anchor="ctr"/>
                </a:tc>
                <a:tc gridSpan="2">
                  <a:txBody>
                    <a:bodyPr/>
                    <a:lstStyle/>
                    <a:p>
                      <a:pPr algn="ctr" hangingPunct="0">
                        <a:spcAft>
                          <a:spcPts val="0"/>
                        </a:spcAft>
                      </a:pPr>
                      <a:r>
                        <a:rPr lang="en-US" sz="1800" kern="1400" dirty="0">
                          <a:effectLst/>
                        </a:rPr>
                        <a:t> </a:t>
                      </a:r>
                      <a:r>
                        <a:rPr lang="en-US" altLang="zh-TW" sz="1800" kern="1200" dirty="0" err="1">
                          <a:solidFill>
                            <a:schemeClr val="dk1"/>
                          </a:solidFill>
                          <a:effectLst/>
                          <a:latin typeface="+mn-lt"/>
                          <a:ea typeface="+mn-ea"/>
                          <a:cs typeface="+mn-cs"/>
                        </a:rPr>
                        <a:t>SyncBN</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tc>
                <a:tc hMerge="1">
                  <a:txBody>
                    <a:bodyPr/>
                    <a:lstStyle/>
                    <a:p>
                      <a:pPr algn="ctr"/>
                      <a:endParaRPr lang="zh-TW" altLang="en-US" dirty="0"/>
                    </a:p>
                  </a:txBody>
                  <a:tcPr marL="68580" marR="68580" marT="0" marB="0" anchor="ctr"/>
                </a:tc>
                <a:extLst>
                  <a:ext uri="{0D108BD9-81ED-4DB2-BD59-A6C34878D82A}">
                    <a16:rowId xmlns:a16="http://schemas.microsoft.com/office/drawing/2014/main" val="1474289532"/>
                  </a:ext>
                </a:extLst>
              </a:tr>
              <a:tr h="277708">
                <a:tc>
                  <a:txBody>
                    <a:bodyPr/>
                    <a:lstStyle/>
                    <a:p>
                      <a:pPr algn="ctr"/>
                      <a:r>
                        <a:rPr lang="en-US" altLang="zh-TW" sz="1800" b="1" kern="1200" dirty="0">
                          <a:solidFill>
                            <a:schemeClr val="dk1"/>
                          </a:solidFill>
                          <a:effectLst/>
                          <a:latin typeface="+mn-lt"/>
                          <a:ea typeface="+mn-ea"/>
                          <a:cs typeface="+mn-cs"/>
                        </a:rPr>
                        <a:t>ResNest101 </a:t>
                      </a:r>
                      <a:r>
                        <a:rPr lang="zh-TW" altLang="zh-TW" sz="1800" b="1" kern="1200" dirty="0">
                          <a:solidFill>
                            <a:schemeClr val="dk1"/>
                          </a:solidFill>
                          <a:effectLst/>
                          <a:latin typeface="+mn-lt"/>
                          <a:ea typeface="+mn-ea"/>
                          <a:cs typeface="+mn-cs"/>
                        </a:rPr>
                        <a:t>的</a:t>
                      </a:r>
                      <a:r>
                        <a:rPr lang="en-US" altLang="zh-TW" sz="1800" b="1" kern="1200" dirty="0">
                          <a:solidFill>
                            <a:schemeClr val="dk1"/>
                          </a:solidFill>
                          <a:effectLst/>
                          <a:latin typeface="+mn-lt"/>
                          <a:ea typeface="+mn-ea"/>
                          <a:cs typeface="+mn-cs"/>
                        </a:rPr>
                        <a:t> k</a:t>
                      </a:r>
                      <a:endParaRPr lang="zh-TW" altLang="en-US" dirty="0">
                        <a:solidFill>
                          <a:sysClr val="windowText" lastClr="000000"/>
                        </a:solidFill>
                      </a:endParaRPr>
                    </a:p>
                  </a:txBody>
                  <a:tcPr marL="68580" marR="68580" marT="0" marB="0" anchor="ctr"/>
                </a:tc>
                <a:tc>
                  <a:txBody>
                    <a:bodyPr/>
                    <a:lstStyle/>
                    <a:p>
                      <a:pPr algn="ctr" hangingPunct="0">
                        <a:spcAft>
                          <a:spcPts val="0"/>
                        </a:spcAft>
                      </a:pPr>
                      <a:r>
                        <a:rPr lang="en-US" sz="1800" kern="1400" dirty="0">
                          <a:effectLst/>
                        </a:rPr>
                        <a:t> </a:t>
                      </a: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TlToBr w="12700" cap="flat" cmpd="sng" algn="ctr">
                      <a:solidFill>
                        <a:schemeClr val="tx1"/>
                      </a:solidFill>
                      <a:prstDash val="solid"/>
                      <a:round/>
                      <a:headEnd type="none" w="med" len="med"/>
                      <a:tailEnd type="none" w="med" len="med"/>
                    </a:lnTlToBr>
                  </a:tcPr>
                </a:tc>
                <a:tc>
                  <a:txBody>
                    <a:bodyPr/>
                    <a:lstStyle/>
                    <a:p>
                      <a:pPr algn="ctr"/>
                      <a:r>
                        <a:rPr lang="en-US" sz="1800" kern="1400" dirty="0">
                          <a:effectLst/>
                        </a:rPr>
                        <a:t>64</a:t>
                      </a:r>
                      <a:endParaRPr lang="zh-TW" altLang="en-US" dirty="0"/>
                    </a:p>
                  </a:txBody>
                  <a:tcPr marL="68580" marR="68580" marT="0" marB="0" anchor="ctr"/>
                </a:tc>
                <a:extLst>
                  <a:ext uri="{0D108BD9-81ED-4DB2-BD59-A6C34878D82A}">
                    <a16:rowId xmlns:a16="http://schemas.microsoft.com/office/drawing/2014/main" val="2651240705"/>
                  </a:ext>
                </a:extLst>
              </a:tr>
              <a:tr h="27770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dk1"/>
                          </a:solidFill>
                          <a:effectLst/>
                          <a:latin typeface="+mn-lt"/>
                          <a:ea typeface="+mn-ea"/>
                          <a:cs typeface="+mn-cs"/>
                        </a:rPr>
                        <a:t>ResNest101 </a:t>
                      </a:r>
                      <a:r>
                        <a:rPr lang="zh-TW" altLang="zh-TW" sz="1800" b="1" kern="1200" dirty="0">
                          <a:solidFill>
                            <a:schemeClr val="dk1"/>
                          </a:solidFill>
                          <a:effectLst/>
                          <a:latin typeface="+mn-lt"/>
                          <a:ea typeface="+mn-ea"/>
                          <a:cs typeface="+mn-cs"/>
                        </a:rPr>
                        <a:t>的</a:t>
                      </a:r>
                      <a:r>
                        <a:rPr lang="en-US" altLang="zh-TW" sz="1800" b="1" kern="1200" dirty="0">
                          <a:solidFill>
                            <a:schemeClr val="dk1"/>
                          </a:solidFill>
                          <a:effectLst/>
                          <a:latin typeface="+mn-lt"/>
                          <a:ea typeface="+mn-ea"/>
                          <a:cs typeface="+mn-cs"/>
                        </a:rPr>
                        <a:t> r</a:t>
                      </a:r>
                      <a:endParaRPr lang="zh-TW" altLang="en-US" dirty="0">
                        <a:solidFill>
                          <a:sysClr val="windowText" lastClr="000000"/>
                        </a:solidFill>
                      </a:endParaRPr>
                    </a:p>
                  </a:txBody>
                  <a:tcPr marL="68580" marR="68580" marT="0" marB="0" anchor="ctr"/>
                </a:tc>
                <a:tc>
                  <a:txBody>
                    <a:bodyPr/>
                    <a:lstStyle/>
                    <a:p>
                      <a:pPr algn="ctr" hangingPunct="0">
                        <a:spcAft>
                          <a:spcPts val="0"/>
                        </a:spcAft>
                      </a:pPr>
                      <a:endParaRPr lang="zh-TW" sz="1800" kern="1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2</a:t>
                      </a:r>
                      <a:endParaRPr lang="zh-TW" altLang="en-US" dirty="0"/>
                    </a:p>
                  </a:txBody>
                  <a:tcPr marL="68580" marR="68580" marT="0" marB="0" anchor="ctr"/>
                </a:tc>
                <a:extLst>
                  <a:ext uri="{0D108BD9-81ED-4DB2-BD59-A6C34878D82A}">
                    <a16:rowId xmlns:a16="http://schemas.microsoft.com/office/drawing/2014/main" val="3298733699"/>
                  </a:ext>
                </a:extLst>
              </a:tr>
            </a:tbl>
          </a:graphicData>
        </a:graphic>
      </p:graphicFrame>
    </p:spTree>
    <p:extLst>
      <p:ext uri="{BB962C8B-B14F-4D97-AF65-F5344CB8AC3E}">
        <p14:creationId xmlns:p14="http://schemas.microsoft.com/office/powerpoint/2010/main" val="588929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1595148" y="297872"/>
            <a:ext cx="10018713" cy="928396"/>
          </a:xfrm>
        </p:spPr>
        <p:txBody>
          <a:bodyPr>
            <a:normAutofit/>
          </a:bodyPr>
          <a:lstStyle/>
          <a:p>
            <a:pPr algn="l"/>
            <a:r>
              <a:rPr lang="en-US" altLang="zh-TW" sz="3600" dirty="0"/>
              <a:t>Data Augmentation</a:t>
            </a:r>
            <a:endParaRPr lang="zh-TW" altLang="en-US" sz="3600" dirty="0"/>
          </a:p>
        </p:txBody>
      </p:sp>
      <p:sp>
        <p:nvSpPr>
          <p:cNvPr id="7" name="文字方塊 6">
            <a:extLst>
              <a:ext uri="{FF2B5EF4-FFF2-40B4-BE49-F238E27FC236}">
                <a16:creationId xmlns:a16="http://schemas.microsoft.com/office/drawing/2014/main" id="{39EC1800-2148-4981-8041-54BBA498CFC0}"/>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28</a:t>
            </a:r>
            <a:endParaRPr lang="zh-TW" altLang="en-US" sz="1200" dirty="0">
              <a:latin typeface="Arial Black" panose="020B0A04020102020204" pitchFamily="34" charset="0"/>
            </a:endParaRPr>
          </a:p>
        </p:txBody>
      </p:sp>
      <p:pic>
        <p:nvPicPr>
          <p:cNvPr id="1026" name="Picture 2" descr="擷取"/>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641" y="1226268"/>
            <a:ext cx="6708220" cy="3642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3089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83CA8B3-DEEE-4E1B-B9AE-995FC35526DF}"/>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29</a:t>
            </a:r>
            <a:endParaRPr lang="zh-TW" altLang="en-US" sz="1200" dirty="0">
              <a:latin typeface="Arial Black" panose="020B0A04020102020204" pitchFamily="34" charset="0"/>
            </a:endParaRPr>
          </a:p>
        </p:txBody>
      </p:sp>
      <p:sp>
        <p:nvSpPr>
          <p:cNvPr id="6" name="標題 1"/>
          <p:cNvSpPr>
            <a:spLocks noGrp="1"/>
          </p:cNvSpPr>
          <p:nvPr>
            <p:ph type="title"/>
          </p:nvPr>
        </p:nvSpPr>
        <p:spPr>
          <a:xfrm>
            <a:off x="1558202" y="379338"/>
            <a:ext cx="10018713" cy="788437"/>
          </a:xfrm>
        </p:spPr>
        <p:txBody>
          <a:bodyPr>
            <a:normAutofit/>
          </a:bodyPr>
          <a:lstStyle/>
          <a:p>
            <a:pPr algn="l"/>
            <a:r>
              <a:rPr lang="en-US" altLang="zh-TW" sz="3600" dirty="0"/>
              <a:t>Experiment Result</a:t>
            </a:r>
            <a:endParaRPr lang="zh-TW" altLang="en-US" sz="3600" dirty="0"/>
          </a:p>
        </p:txBody>
      </p:sp>
      <p:graphicFrame>
        <p:nvGraphicFramePr>
          <p:cNvPr id="2" name="表格 1"/>
          <p:cNvGraphicFramePr>
            <a:graphicFrameLocks noGrp="1"/>
          </p:cNvGraphicFramePr>
          <p:nvPr>
            <p:extLst>
              <p:ext uri="{D42A27DB-BD31-4B8C-83A1-F6EECF244321}">
                <p14:modId xmlns:p14="http://schemas.microsoft.com/office/powerpoint/2010/main" val="2069985777"/>
              </p:ext>
            </p:extLst>
          </p:nvPr>
        </p:nvGraphicFramePr>
        <p:xfrm>
          <a:off x="1495656" y="1410843"/>
          <a:ext cx="10044000" cy="1905535"/>
        </p:xfrm>
        <a:graphic>
          <a:graphicData uri="http://schemas.openxmlformats.org/drawingml/2006/table">
            <a:tbl>
              <a:tblPr firstRow="1" firstCol="1" bandRow="1">
                <a:tableStyleId>{073A0DAA-6AF3-43AB-8588-CEC1D06C72B9}</a:tableStyleId>
              </a:tblPr>
              <a:tblGrid>
                <a:gridCol w="1867904">
                  <a:extLst>
                    <a:ext uri="{9D8B030D-6E8A-4147-A177-3AD203B41FA5}">
                      <a16:colId xmlns:a16="http://schemas.microsoft.com/office/drawing/2014/main" val="3787691483"/>
                    </a:ext>
                  </a:extLst>
                </a:gridCol>
                <a:gridCol w="1022012">
                  <a:extLst>
                    <a:ext uri="{9D8B030D-6E8A-4147-A177-3AD203B41FA5}">
                      <a16:colId xmlns:a16="http://schemas.microsoft.com/office/drawing/2014/main" val="3907816439"/>
                    </a:ext>
                  </a:extLst>
                </a:gridCol>
                <a:gridCol w="1022012">
                  <a:extLst>
                    <a:ext uri="{9D8B030D-6E8A-4147-A177-3AD203B41FA5}">
                      <a16:colId xmlns:a16="http://schemas.microsoft.com/office/drawing/2014/main" val="1957652091"/>
                    </a:ext>
                  </a:extLst>
                </a:gridCol>
                <a:gridCol w="1022012">
                  <a:extLst>
                    <a:ext uri="{9D8B030D-6E8A-4147-A177-3AD203B41FA5}">
                      <a16:colId xmlns:a16="http://schemas.microsoft.com/office/drawing/2014/main" val="2363659454"/>
                    </a:ext>
                  </a:extLst>
                </a:gridCol>
                <a:gridCol w="1022012">
                  <a:extLst>
                    <a:ext uri="{9D8B030D-6E8A-4147-A177-3AD203B41FA5}">
                      <a16:colId xmlns:a16="http://schemas.microsoft.com/office/drawing/2014/main" val="2206327337"/>
                    </a:ext>
                  </a:extLst>
                </a:gridCol>
                <a:gridCol w="1022012">
                  <a:extLst>
                    <a:ext uri="{9D8B030D-6E8A-4147-A177-3AD203B41FA5}">
                      <a16:colId xmlns:a16="http://schemas.microsoft.com/office/drawing/2014/main" val="3385833352"/>
                    </a:ext>
                  </a:extLst>
                </a:gridCol>
                <a:gridCol w="1022012">
                  <a:extLst>
                    <a:ext uri="{9D8B030D-6E8A-4147-A177-3AD203B41FA5}">
                      <a16:colId xmlns:a16="http://schemas.microsoft.com/office/drawing/2014/main" val="3324520023"/>
                    </a:ext>
                  </a:extLst>
                </a:gridCol>
                <a:gridCol w="1022012">
                  <a:extLst>
                    <a:ext uri="{9D8B030D-6E8A-4147-A177-3AD203B41FA5}">
                      <a16:colId xmlns:a16="http://schemas.microsoft.com/office/drawing/2014/main" val="1888504307"/>
                    </a:ext>
                  </a:extLst>
                </a:gridCol>
                <a:gridCol w="1022012">
                  <a:extLst>
                    <a:ext uri="{9D8B030D-6E8A-4147-A177-3AD203B41FA5}">
                      <a16:colId xmlns:a16="http://schemas.microsoft.com/office/drawing/2014/main" val="30834829"/>
                    </a:ext>
                  </a:extLst>
                </a:gridCol>
              </a:tblGrid>
              <a:tr h="468000">
                <a:tc rowSpan="2">
                  <a:txBody>
                    <a:bodyPr/>
                    <a:lstStyle/>
                    <a:p>
                      <a:pPr indent="457200" algn="r" hangingPunct="0">
                        <a:lnSpc>
                          <a:spcPct val="150000"/>
                        </a:lnSpc>
                        <a:spcBef>
                          <a:spcPts val="0"/>
                        </a:spcBef>
                        <a:spcAft>
                          <a:spcPts val="0"/>
                        </a:spcAft>
                      </a:pPr>
                      <a:r>
                        <a:rPr lang="en-US" sz="1600" kern="1400" dirty="0">
                          <a:effectLst/>
                        </a:rPr>
                        <a:t>Adjustment</a:t>
                      </a:r>
                    </a:p>
                    <a:p>
                      <a:pPr indent="152400" algn="l" hangingPunct="0">
                        <a:lnSpc>
                          <a:spcPct val="175000"/>
                        </a:lnSpc>
                        <a:spcBef>
                          <a:spcPts val="0"/>
                        </a:spcBef>
                      </a:pPr>
                      <a:r>
                        <a:rPr lang="en-US" sz="1600" kern="1400" dirty="0">
                          <a:effectLst/>
                        </a:rPr>
                        <a:t>Model</a:t>
                      </a:r>
                      <a:endParaRPr lang="zh-TW" sz="1600" kern="100" dirty="0">
                        <a:effectLst/>
                        <a:latin typeface="Calibri" panose="020F0502020204030204" pitchFamily="34" charset="0"/>
                        <a:cs typeface="Times New Roman" panose="02020603050405020304" pitchFamily="18" charset="0"/>
                      </a:endParaRPr>
                    </a:p>
                  </a:txBody>
                  <a:tcPr marL="0" marR="0" marT="13855" marB="0" anchor="ctr">
                    <a:lnB w="12700" cap="flat" cmpd="sng" algn="ctr">
                      <a:solidFill>
                        <a:schemeClr val="bg1"/>
                      </a:solidFill>
                      <a:prstDash val="solid"/>
                      <a:round/>
                      <a:headEnd type="none" w="med" len="med"/>
                      <a:tailEnd type="none" w="med" len="med"/>
                    </a:lnB>
                    <a:lnTlToBr w="12700" cap="flat" cmpd="sng" algn="ctr">
                      <a:solidFill>
                        <a:schemeClr val="bg1"/>
                      </a:solidFill>
                      <a:prstDash val="solid"/>
                      <a:round/>
                      <a:headEnd type="none" w="med" len="med"/>
                      <a:tailEnd type="none" w="med" len="med"/>
                    </a:lnTlToBr>
                    <a:solidFill>
                      <a:schemeClr val="tx1">
                        <a:lumMod val="65000"/>
                        <a:lumOff val="35000"/>
                      </a:schemeClr>
                    </a:solidFill>
                  </a:tcPr>
                </a:tc>
                <a:tc gridSpan="2">
                  <a:txBody>
                    <a:bodyPr/>
                    <a:lstStyle/>
                    <a:p>
                      <a:pPr algn="ctr" hangingPunct="0"/>
                      <a:r>
                        <a:rPr lang="en-US" sz="1600" kern="1400" dirty="0">
                          <a:effectLst/>
                        </a:rPr>
                        <a:t>Original</a:t>
                      </a:r>
                      <a:endParaRPr lang="zh-TW" sz="1600" kern="100" dirty="0">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hMerge="1">
                  <a:txBody>
                    <a:bodyPr/>
                    <a:lstStyle/>
                    <a:p>
                      <a:endParaRPr lang="zh-TW" altLang="en-US"/>
                    </a:p>
                  </a:txBody>
                  <a:tcPr/>
                </a:tc>
                <a:tc gridSpan="2">
                  <a:txBody>
                    <a:bodyPr/>
                    <a:lstStyle/>
                    <a:p>
                      <a:pPr algn="ctr" hangingPunct="0"/>
                      <a:r>
                        <a:rPr lang="en-US" sz="1600" kern="1400" dirty="0">
                          <a:effectLst/>
                        </a:rPr>
                        <a:t>Data</a:t>
                      </a:r>
                      <a:endParaRPr lang="zh-TW" sz="1600" kern="100" dirty="0">
                        <a:effectLst/>
                      </a:endParaRPr>
                    </a:p>
                    <a:p>
                      <a:pPr algn="ctr" hangingPunct="0"/>
                      <a:r>
                        <a:rPr lang="en-US" sz="1600" kern="1400" dirty="0">
                          <a:effectLst/>
                        </a:rPr>
                        <a:t>Augmentation</a:t>
                      </a:r>
                      <a:endParaRPr lang="zh-TW" sz="1600" kern="100" dirty="0">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hMerge="1">
                  <a:txBody>
                    <a:bodyPr/>
                    <a:lstStyle/>
                    <a:p>
                      <a:endParaRPr lang="zh-TW" altLang="en-US"/>
                    </a:p>
                  </a:txBody>
                  <a:tcPr/>
                </a:tc>
                <a:tc gridSpan="2">
                  <a:txBody>
                    <a:bodyPr/>
                    <a:lstStyle/>
                    <a:p>
                      <a:pPr algn="ctr" hangingPunct="0"/>
                      <a:r>
                        <a:rPr lang="en-US" sz="1600" kern="1400" dirty="0">
                          <a:effectLst/>
                        </a:rPr>
                        <a:t>Model</a:t>
                      </a:r>
                      <a:endParaRPr lang="zh-TW" sz="1600" kern="100" dirty="0">
                        <a:effectLst/>
                      </a:endParaRPr>
                    </a:p>
                    <a:p>
                      <a:pPr algn="ctr" hangingPunct="0"/>
                      <a:r>
                        <a:rPr lang="en-US" sz="1600" kern="1400" dirty="0">
                          <a:effectLst/>
                        </a:rPr>
                        <a:t>Adjustment</a:t>
                      </a:r>
                      <a:endParaRPr lang="zh-TW" sz="1600" kern="100" dirty="0">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hMerge="1">
                  <a:txBody>
                    <a:bodyPr/>
                    <a:lstStyle/>
                    <a:p>
                      <a:endParaRPr lang="zh-TW" altLang="en-US"/>
                    </a:p>
                  </a:txBody>
                  <a:tcPr/>
                </a:tc>
                <a:tc gridSpan="2">
                  <a:txBody>
                    <a:bodyPr/>
                    <a:lstStyle/>
                    <a:p>
                      <a:pPr algn="ctr" hangingPunct="0"/>
                      <a:r>
                        <a:rPr lang="en-US" sz="1600" kern="1400" dirty="0">
                          <a:effectLst/>
                        </a:rPr>
                        <a:t>Mixed</a:t>
                      </a:r>
                      <a:endParaRPr lang="zh-TW" sz="1600" kern="100" dirty="0">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hMerge="1">
                  <a:txBody>
                    <a:bodyPr/>
                    <a:lstStyle/>
                    <a:p>
                      <a:endParaRPr lang="zh-TW" altLang="en-US"/>
                    </a:p>
                  </a:txBody>
                  <a:tcPr/>
                </a:tc>
                <a:extLst>
                  <a:ext uri="{0D108BD9-81ED-4DB2-BD59-A6C34878D82A}">
                    <a16:rowId xmlns:a16="http://schemas.microsoft.com/office/drawing/2014/main" val="3593651710"/>
                  </a:ext>
                </a:extLst>
              </a:tr>
              <a:tr h="468000">
                <a:tc vMerge="1">
                  <a:txBody>
                    <a:bodyPr/>
                    <a:lstStyle/>
                    <a:p>
                      <a:endParaRPr lang="zh-TW" altLang="en-US"/>
                    </a:p>
                  </a:txBody>
                  <a:tcPr/>
                </a:tc>
                <a:tc>
                  <a:txBody>
                    <a:bodyPr/>
                    <a:lstStyle/>
                    <a:p>
                      <a:pPr algn="ctr" hangingPunct="0"/>
                      <a:r>
                        <a:rPr lang="en-US" sz="1600" kern="1400" dirty="0">
                          <a:solidFill>
                            <a:schemeClr val="bg1">
                              <a:lumMod val="95000"/>
                            </a:schemeClr>
                          </a:solidFill>
                          <a:effectLst/>
                        </a:rPr>
                        <a:t>precision</a:t>
                      </a:r>
                      <a:endParaRPr lang="zh-TW" sz="1600" kern="100" dirty="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lnB w="12700"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hangingPunct="0"/>
                      <a:r>
                        <a:rPr lang="en-US" sz="1600" kern="1400" dirty="0">
                          <a:solidFill>
                            <a:schemeClr val="bg1">
                              <a:lumMod val="95000"/>
                            </a:schemeClr>
                          </a:solidFill>
                          <a:effectLst/>
                        </a:rPr>
                        <a:t>recall</a:t>
                      </a:r>
                      <a:endParaRPr lang="zh-TW" sz="1600" kern="100" dirty="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a:txBody>
                    <a:bodyPr/>
                    <a:lstStyle/>
                    <a:p>
                      <a:pPr algn="ctr" hangingPunct="0"/>
                      <a:r>
                        <a:rPr lang="en-US" sz="1600" kern="1400" dirty="0">
                          <a:solidFill>
                            <a:schemeClr val="bg1">
                              <a:lumMod val="95000"/>
                            </a:schemeClr>
                          </a:solidFill>
                          <a:effectLst/>
                        </a:rPr>
                        <a:t>precision</a:t>
                      </a:r>
                      <a:endParaRPr lang="zh-TW" sz="1600" kern="100" dirty="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a:txBody>
                    <a:bodyPr/>
                    <a:lstStyle/>
                    <a:p>
                      <a:pPr algn="ctr" hangingPunct="0"/>
                      <a:r>
                        <a:rPr lang="en-US" sz="1600" kern="1400" dirty="0">
                          <a:solidFill>
                            <a:schemeClr val="bg1">
                              <a:lumMod val="95000"/>
                            </a:schemeClr>
                          </a:solidFill>
                          <a:effectLst/>
                        </a:rPr>
                        <a:t>recall</a:t>
                      </a:r>
                      <a:endParaRPr lang="zh-TW" sz="1600" kern="100" dirty="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a:txBody>
                    <a:bodyPr/>
                    <a:lstStyle/>
                    <a:p>
                      <a:pPr algn="ctr" hangingPunct="0"/>
                      <a:r>
                        <a:rPr lang="en-US" sz="1600" kern="1400" dirty="0">
                          <a:solidFill>
                            <a:schemeClr val="bg1">
                              <a:lumMod val="95000"/>
                            </a:schemeClr>
                          </a:solidFill>
                          <a:effectLst/>
                        </a:rPr>
                        <a:t>precision</a:t>
                      </a:r>
                      <a:endParaRPr lang="zh-TW" sz="1600" kern="100" dirty="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a:txBody>
                    <a:bodyPr/>
                    <a:lstStyle/>
                    <a:p>
                      <a:pPr algn="ctr" hangingPunct="0"/>
                      <a:r>
                        <a:rPr lang="en-US" sz="1600" kern="1400" dirty="0">
                          <a:solidFill>
                            <a:schemeClr val="bg1">
                              <a:lumMod val="95000"/>
                            </a:schemeClr>
                          </a:solidFill>
                          <a:effectLst/>
                        </a:rPr>
                        <a:t>recall</a:t>
                      </a:r>
                      <a:endParaRPr lang="zh-TW" sz="1600" kern="100" dirty="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a:txBody>
                    <a:bodyPr/>
                    <a:lstStyle/>
                    <a:p>
                      <a:pPr algn="ctr" hangingPunct="0"/>
                      <a:r>
                        <a:rPr lang="en-US" sz="1600" kern="1400" dirty="0">
                          <a:solidFill>
                            <a:schemeClr val="bg1">
                              <a:lumMod val="95000"/>
                            </a:schemeClr>
                          </a:solidFill>
                          <a:effectLst/>
                        </a:rPr>
                        <a:t>precision</a:t>
                      </a:r>
                      <a:endParaRPr lang="zh-TW" sz="1600" kern="100" dirty="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a:txBody>
                    <a:bodyPr/>
                    <a:lstStyle/>
                    <a:p>
                      <a:pPr algn="ctr" hangingPunct="0"/>
                      <a:r>
                        <a:rPr lang="en-US" sz="1600" kern="1400" dirty="0">
                          <a:solidFill>
                            <a:schemeClr val="bg1">
                              <a:lumMod val="95000"/>
                            </a:schemeClr>
                          </a:solidFill>
                          <a:effectLst/>
                        </a:rPr>
                        <a:t>recall</a:t>
                      </a:r>
                      <a:endParaRPr lang="zh-TW" sz="1600" kern="100" dirty="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extLst>
                  <a:ext uri="{0D108BD9-81ED-4DB2-BD59-A6C34878D82A}">
                    <a16:rowId xmlns:a16="http://schemas.microsoft.com/office/drawing/2014/main" val="1947240310"/>
                  </a:ext>
                </a:extLst>
              </a:tr>
              <a:tr h="468000">
                <a:tc>
                  <a:txBody>
                    <a:bodyPr/>
                    <a:lstStyle/>
                    <a:p>
                      <a:pPr algn="ctr" hangingPunct="0"/>
                      <a:r>
                        <a:rPr lang="en-US" sz="1600" kern="1400" dirty="0">
                          <a:effectLst/>
                        </a:rPr>
                        <a:t>EfficientNetB5</a:t>
                      </a:r>
                      <a:endParaRPr lang="zh-TW" sz="1600" kern="100" dirty="0">
                        <a:effectLst/>
                        <a:latin typeface="Calibri" panose="020F0502020204030204" pitchFamily="34" charset="0"/>
                        <a:cs typeface="Times New Roman" panose="02020603050405020304" pitchFamily="18" charset="0"/>
                      </a:endParaRPr>
                    </a:p>
                  </a:txBody>
                  <a:tcPr marL="0" marR="0" marT="13855" marB="0" anchor="ctr">
                    <a:lnT w="12700" cap="flat" cmpd="sng" algn="ctr">
                      <a:solidFill>
                        <a:schemeClr val="bg1"/>
                      </a:solidFill>
                      <a:prstDash val="solid"/>
                      <a:round/>
                      <a:headEnd type="none" w="med" len="med"/>
                      <a:tailEnd type="none" w="med" len="med"/>
                    </a:lnT>
                    <a:solidFill>
                      <a:schemeClr val="tx1">
                        <a:lumMod val="65000"/>
                        <a:lumOff val="35000"/>
                      </a:schemeClr>
                    </a:solidFill>
                  </a:tcPr>
                </a:tc>
                <a:tc>
                  <a:txBody>
                    <a:bodyPr/>
                    <a:lstStyle/>
                    <a:p>
                      <a:pPr algn="ctr" hangingPunct="0"/>
                      <a:r>
                        <a:rPr lang="en-US" sz="1600" kern="1400">
                          <a:solidFill>
                            <a:schemeClr val="bg1">
                              <a:lumMod val="95000"/>
                            </a:schemeClr>
                          </a:solidFill>
                          <a:effectLst/>
                        </a:rPr>
                        <a:t>0.6623</a:t>
                      </a:r>
                      <a:endParaRPr lang="zh-TW" sz="1600" kern="10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lnT w="12700" cap="flat" cmpd="sng" algn="ctr">
                      <a:solidFill>
                        <a:schemeClr val="bg1"/>
                      </a:solidFill>
                      <a:prstDash val="solid"/>
                      <a:round/>
                      <a:headEnd type="none" w="med" len="med"/>
                      <a:tailEnd type="none" w="med" len="med"/>
                    </a:lnT>
                    <a:solidFill>
                      <a:schemeClr val="tx1">
                        <a:lumMod val="65000"/>
                        <a:lumOff val="35000"/>
                      </a:schemeClr>
                    </a:solidFill>
                  </a:tcPr>
                </a:tc>
                <a:tc>
                  <a:txBody>
                    <a:bodyPr/>
                    <a:lstStyle/>
                    <a:p>
                      <a:pPr algn="ctr" hangingPunct="0"/>
                      <a:r>
                        <a:rPr lang="en-US" sz="1600" kern="1400">
                          <a:solidFill>
                            <a:schemeClr val="bg1">
                              <a:lumMod val="95000"/>
                            </a:schemeClr>
                          </a:solidFill>
                          <a:effectLst/>
                        </a:rPr>
                        <a:t>0.8572</a:t>
                      </a:r>
                      <a:endParaRPr lang="zh-TW" sz="1600" kern="10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a:txBody>
                    <a:bodyPr/>
                    <a:lstStyle/>
                    <a:p>
                      <a:pPr algn="ctr" hangingPunct="0"/>
                      <a:r>
                        <a:rPr lang="en-US" sz="1600" kern="1400" dirty="0">
                          <a:solidFill>
                            <a:schemeClr val="bg1">
                              <a:lumMod val="95000"/>
                            </a:schemeClr>
                          </a:solidFill>
                          <a:effectLst/>
                        </a:rPr>
                        <a:t>0.5716</a:t>
                      </a:r>
                      <a:endParaRPr lang="zh-TW" sz="1600" kern="100" dirty="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a:txBody>
                    <a:bodyPr/>
                    <a:lstStyle/>
                    <a:p>
                      <a:pPr algn="ctr" hangingPunct="0"/>
                      <a:r>
                        <a:rPr lang="en-US" sz="1600" kern="1400" dirty="0">
                          <a:solidFill>
                            <a:schemeClr val="bg1">
                              <a:lumMod val="95000"/>
                            </a:schemeClr>
                          </a:solidFill>
                          <a:effectLst/>
                        </a:rPr>
                        <a:t>0.6908</a:t>
                      </a:r>
                      <a:endParaRPr lang="zh-TW" sz="1600" kern="100" dirty="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a:txBody>
                    <a:bodyPr/>
                    <a:lstStyle/>
                    <a:p>
                      <a:pPr algn="ctr" hangingPunct="0"/>
                      <a:r>
                        <a:rPr lang="en-US" sz="1600" kern="1400" dirty="0">
                          <a:solidFill>
                            <a:schemeClr val="bg1">
                              <a:lumMod val="95000"/>
                            </a:schemeClr>
                          </a:solidFill>
                          <a:effectLst/>
                        </a:rPr>
                        <a:t>0.7775</a:t>
                      </a:r>
                      <a:endParaRPr lang="zh-TW" sz="1600" kern="100" dirty="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a:txBody>
                    <a:bodyPr/>
                    <a:lstStyle/>
                    <a:p>
                      <a:pPr algn="ctr" hangingPunct="0"/>
                      <a:r>
                        <a:rPr lang="en-US" sz="1600" kern="1400" dirty="0">
                          <a:solidFill>
                            <a:schemeClr val="bg1">
                              <a:lumMod val="95000"/>
                            </a:schemeClr>
                          </a:solidFill>
                          <a:effectLst/>
                        </a:rPr>
                        <a:t>0.9027</a:t>
                      </a:r>
                      <a:endParaRPr lang="zh-TW" sz="1600" kern="100" dirty="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a:txBody>
                    <a:bodyPr/>
                    <a:lstStyle/>
                    <a:p>
                      <a:pPr algn="ctr" hangingPunct="0"/>
                      <a:r>
                        <a:rPr lang="en-US" sz="1600" kern="1400" dirty="0">
                          <a:solidFill>
                            <a:schemeClr val="bg1">
                              <a:lumMod val="95000"/>
                            </a:schemeClr>
                          </a:solidFill>
                          <a:effectLst/>
                        </a:rPr>
                        <a:t> </a:t>
                      </a:r>
                      <a:r>
                        <a:rPr lang="en-US" altLang="zh-TW" sz="1600" kern="1400" dirty="0">
                          <a:solidFill>
                            <a:schemeClr val="bg1">
                              <a:lumMod val="95000"/>
                            </a:schemeClr>
                          </a:solidFill>
                          <a:effectLst/>
                        </a:rPr>
                        <a:t>0.5737</a:t>
                      </a:r>
                      <a:endParaRPr lang="zh-TW" sz="1600" kern="100" dirty="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a:txBody>
                    <a:bodyPr/>
                    <a:lstStyle/>
                    <a:p>
                      <a:pPr algn="ctr" hangingPunct="0"/>
                      <a:r>
                        <a:rPr lang="en-US" sz="1600" kern="1400" dirty="0">
                          <a:solidFill>
                            <a:schemeClr val="bg1">
                              <a:lumMod val="95000"/>
                            </a:schemeClr>
                          </a:solidFill>
                          <a:effectLst/>
                        </a:rPr>
                        <a:t> </a:t>
                      </a:r>
                      <a:r>
                        <a:rPr lang="en-US" altLang="zh-TW" sz="1600" kern="1400" dirty="0">
                          <a:solidFill>
                            <a:schemeClr val="bg1">
                              <a:lumMod val="95000"/>
                            </a:schemeClr>
                          </a:solidFill>
                          <a:effectLst/>
                        </a:rPr>
                        <a:t>0.6922</a:t>
                      </a:r>
                      <a:endParaRPr lang="zh-TW" sz="1600" kern="100" dirty="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extLst>
                  <a:ext uri="{0D108BD9-81ED-4DB2-BD59-A6C34878D82A}">
                    <a16:rowId xmlns:a16="http://schemas.microsoft.com/office/drawing/2014/main" val="3217517554"/>
                  </a:ext>
                </a:extLst>
              </a:tr>
              <a:tr h="468000">
                <a:tc>
                  <a:txBody>
                    <a:bodyPr/>
                    <a:lstStyle/>
                    <a:p>
                      <a:pPr algn="ctr" hangingPunct="0"/>
                      <a:r>
                        <a:rPr lang="en-US" sz="1600" kern="1400" dirty="0">
                          <a:effectLst/>
                        </a:rPr>
                        <a:t>ResNeSt101</a:t>
                      </a:r>
                      <a:endParaRPr lang="zh-TW" sz="1600" kern="100" dirty="0">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a:txBody>
                    <a:bodyPr/>
                    <a:lstStyle/>
                    <a:p>
                      <a:pPr algn="ctr" hangingPunct="0"/>
                      <a:r>
                        <a:rPr lang="en-US" sz="1600" kern="1400">
                          <a:solidFill>
                            <a:schemeClr val="bg1">
                              <a:lumMod val="95000"/>
                            </a:schemeClr>
                          </a:solidFill>
                          <a:effectLst/>
                        </a:rPr>
                        <a:t>0.5826</a:t>
                      </a:r>
                      <a:endParaRPr lang="zh-TW" sz="1600" kern="10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a:txBody>
                    <a:bodyPr/>
                    <a:lstStyle/>
                    <a:p>
                      <a:pPr algn="ctr" hangingPunct="0"/>
                      <a:r>
                        <a:rPr lang="en-US" sz="1600" kern="1400">
                          <a:solidFill>
                            <a:schemeClr val="bg1">
                              <a:lumMod val="95000"/>
                            </a:schemeClr>
                          </a:solidFill>
                          <a:effectLst/>
                        </a:rPr>
                        <a:t>0.7157</a:t>
                      </a:r>
                      <a:endParaRPr lang="zh-TW" sz="1600" kern="10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a:txBody>
                    <a:bodyPr/>
                    <a:lstStyle/>
                    <a:p>
                      <a:pPr algn="ctr" hangingPunct="0"/>
                      <a:r>
                        <a:rPr lang="en-US" sz="1600" kern="1400">
                          <a:solidFill>
                            <a:schemeClr val="bg1">
                              <a:lumMod val="95000"/>
                            </a:schemeClr>
                          </a:solidFill>
                          <a:effectLst/>
                        </a:rPr>
                        <a:t>0.5525</a:t>
                      </a:r>
                      <a:endParaRPr lang="zh-TW" sz="1600" kern="10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a:txBody>
                    <a:bodyPr/>
                    <a:lstStyle/>
                    <a:p>
                      <a:pPr algn="ctr" hangingPunct="0"/>
                      <a:r>
                        <a:rPr lang="en-US" sz="1600" kern="1400">
                          <a:solidFill>
                            <a:schemeClr val="bg1">
                              <a:lumMod val="95000"/>
                            </a:schemeClr>
                          </a:solidFill>
                          <a:effectLst/>
                        </a:rPr>
                        <a:t>0.5173</a:t>
                      </a:r>
                      <a:endParaRPr lang="zh-TW" sz="1600" kern="10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a:txBody>
                    <a:bodyPr/>
                    <a:lstStyle/>
                    <a:p>
                      <a:pPr algn="ctr" hangingPunct="0"/>
                      <a:r>
                        <a:rPr lang="en-US" sz="1600" kern="1400" dirty="0">
                          <a:solidFill>
                            <a:schemeClr val="bg1">
                              <a:lumMod val="95000"/>
                            </a:schemeClr>
                          </a:solidFill>
                          <a:effectLst/>
                        </a:rPr>
                        <a:t>0.6829</a:t>
                      </a:r>
                      <a:endParaRPr lang="zh-TW" sz="1600" kern="100" dirty="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a:txBody>
                    <a:bodyPr/>
                    <a:lstStyle/>
                    <a:p>
                      <a:pPr algn="ctr" hangingPunct="0"/>
                      <a:r>
                        <a:rPr lang="en-US" sz="1600" kern="1400" dirty="0">
                          <a:solidFill>
                            <a:schemeClr val="bg1">
                              <a:lumMod val="95000"/>
                            </a:schemeClr>
                          </a:solidFill>
                          <a:effectLst/>
                        </a:rPr>
                        <a:t>0.604</a:t>
                      </a:r>
                      <a:endParaRPr lang="zh-TW" sz="1600" kern="100" dirty="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a:txBody>
                    <a:bodyPr/>
                    <a:lstStyle/>
                    <a:p>
                      <a:pPr algn="ctr" hangingPunct="0"/>
                      <a:r>
                        <a:rPr lang="en-US" altLang="zh-TW" sz="1600" kern="1400" dirty="0">
                          <a:solidFill>
                            <a:schemeClr val="bg1">
                              <a:lumMod val="95000"/>
                            </a:schemeClr>
                          </a:solidFill>
                          <a:effectLst/>
                        </a:rPr>
                        <a:t>0.5165</a:t>
                      </a:r>
                      <a:r>
                        <a:rPr lang="en-US" sz="1600" kern="1400" dirty="0">
                          <a:solidFill>
                            <a:schemeClr val="bg1">
                              <a:lumMod val="95000"/>
                            </a:schemeClr>
                          </a:solidFill>
                          <a:effectLst/>
                        </a:rPr>
                        <a:t> </a:t>
                      </a:r>
                      <a:endParaRPr lang="zh-TW" sz="1600" kern="100" dirty="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tc>
                  <a:txBody>
                    <a:bodyPr/>
                    <a:lstStyle/>
                    <a:p>
                      <a:pPr algn="ctr" hangingPunct="0"/>
                      <a:r>
                        <a:rPr lang="en-US" altLang="zh-TW" sz="1600" kern="1400" dirty="0">
                          <a:solidFill>
                            <a:schemeClr val="bg1">
                              <a:lumMod val="95000"/>
                            </a:schemeClr>
                          </a:solidFill>
                          <a:effectLst/>
                        </a:rPr>
                        <a:t>0.5421</a:t>
                      </a:r>
                      <a:r>
                        <a:rPr lang="en-US" sz="1600" kern="1400" dirty="0">
                          <a:solidFill>
                            <a:schemeClr val="bg1">
                              <a:lumMod val="95000"/>
                            </a:schemeClr>
                          </a:solidFill>
                          <a:effectLst/>
                        </a:rPr>
                        <a:t> </a:t>
                      </a:r>
                      <a:endParaRPr lang="zh-TW" sz="1600" kern="100" dirty="0">
                        <a:solidFill>
                          <a:schemeClr val="bg1">
                            <a:lumMod val="95000"/>
                          </a:schemeClr>
                        </a:solidFill>
                        <a:effectLst/>
                        <a:latin typeface="Calibri" panose="020F0502020204030204" pitchFamily="34" charset="0"/>
                        <a:cs typeface="Times New Roman" panose="02020603050405020304" pitchFamily="18" charset="0"/>
                      </a:endParaRPr>
                    </a:p>
                  </a:txBody>
                  <a:tcPr marL="0" marR="0" marT="13855" marB="0" anchor="ctr">
                    <a:solidFill>
                      <a:schemeClr val="tx1">
                        <a:lumMod val="65000"/>
                        <a:lumOff val="35000"/>
                      </a:schemeClr>
                    </a:solidFill>
                  </a:tcPr>
                </a:tc>
                <a:extLst>
                  <a:ext uri="{0D108BD9-81ED-4DB2-BD59-A6C34878D82A}">
                    <a16:rowId xmlns:a16="http://schemas.microsoft.com/office/drawing/2014/main" val="1491518642"/>
                  </a:ext>
                </a:extLst>
              </a:tr>
            </a:tbl>
          </a:graphicData>
        </a:graphic>
      </p:graphicFrame>
      <p:sp>
        <p:nvSpPr>
          <p:cNvPr id="10" name="文字方塊 9"/>
          <p:cNvSpPr txBox="1"/>
          <p:nvPr/>
        </p:nvSpPr>
        <p:spPr>
          <a:xfrm>
            <a:off x="1495656" y="1410843"/>
            <a:ext cx="2972172" cy="3231654"/>
          </a:xfrm>
          <a:prstGeom prst="rect">
            <a:avLst/>
          </a:prstGeom>
          <a:noFill/>
        </p:spPr>
        <p:txBody>
          <a:bodyPr wrap="square" rtlCol="0">
            <a:spAutoFit/>
          </a:bodyPr>
          <a:lstStyle/>
          <a:p>
            <a:r>
              <a:rPr lang="en-US" altLang="zh-TW" sz="2400" b="1" dirty="0"/>
              <a:t>Data Augmentation:</a:t>
            </a:r>
          </a:p>
          <a:p>
            <a:pPr marL="285750" lvl="0" indent="-285750" hangingPunct="0">
              <a:lnSpc>
                <a:spcPct val="150000"/>
              </a:lnSpc>
              <a:buFont typeface="Arial" panose="020B0604020202020204" pitchFamily="34" charset="0"/>
              <a:buChar char="•"/>
            </a:pPr>
            <a:r>
              <a:rPr lang="en-US" altLang="zh-TW" dirty="0" err="1"/>
              <a:t>Shift&amp;Scale&amp;Rotate</a:t>
            </a:r>
            <a:endParaRPr lang="zh-TW" altLang="zh-TW" dirty="0"/>
          </a:p>
          <a:p>
            <a:pPr marL="285750" lvl="0" indent="-285750" hangingPunct="0">
              <a:lnSpc>
                <a:spcPct val="150000"/>
              </a:lnSpc>
              <a:buFont typeface="Arial" panose="020B0604020202020204" pitchFamily="34" charset="0"/>
              <a:buChar char="•"/>
            </a:pPr>
            <a:r>
              <a:rPr lang="en-US" altLang="zh-TW" dirty="0" err="1"/>
              <a:t>JpegCompression</a:t>
            </a:r>
            <a:endParaRPr lang="zh-TW" altLang="zh-TW" dirty="0"/>
          </a:p>
          <a:p>
            <a:pPr marL="285750" lvl="0" indent="-285750" hangingPunct="0">
              <a:lnSpc>
                <a:spcPct val="150000"/>
              </a:lnSpc>
              <a:buFont typeface="Arial" panose="020B0604020202020204" pitchFamily="34" charset="0"/>
              <a:buChar char="•"/>
            </a:pPr>
            <a:r>
              <a:rPr lang="en-US" altLang="zh-TW" dirty="0" err="1"/>
              <a:t>GaussNoise</a:t>
            </a:r>
            <a:endParaRPr lang="zh-TW" altLang="zh-TW" dirty="0"/>
          </a:p>
          <a:p>
            <a:pPr marL="285750" lvl="0" indent="-285750" hangingPunct="0">
              <a:lnSpc>
                <a:spcPct val="150000"/>
              </a:lnSpc>
              <a:buFont typeface="Arial" panose="020B0604020202020204" pitchFamily="34" charset="0"/>
              <a:buChar char="•"/>
            </a:pPr>
            <a:r>
              <a:rPr lang="en-US" altLang="zh-TW" dirty="0" err="1"/>
              <a:t>GaussianBlur</a:t>
            </a:r>
            <a:endParaRPr lang="zh-TW" altLang="zh-TW" dirty="0"/>
          </a:p>
          <a:p>
            <a:pPr marL="285750" lvl="0" indent="-285750" hangingPunct="0">
              <a:lnSpc>
                <a:spcPct val="150000"/>
              </a:lnSpc>
              <a:buFont typeface="Arial" panose="020B0604020202020204" pitchFamily="34" charset="0"/>
              <a:buChar char="•"/>
            </a:pPr>
            <a:r>
              <a:rPr lang="en-US" altLang="zh-TW" dirty="0" err="1"/>
              <a:t>IsotropicResize</a:t>
            </a:r>
            <a:endParaRPr lang="zh-TW" altLang="zh-TW" dirty="0"/>
          </a:p>
          <a:p>
            <a:pPr marL="285750" lvl="0" indent="-285750" hangingPunct="0">
              <a:lnSpc>
                <a:spcPct val="150000"/>
              </a:lnSpc>
              <a:buFont typeface="Arial" panose="020B0604020202020204" pitchFamily="34" charset="0"/>
              <a:buChar char="•"/>
            </a:pPr>
            <a:r>
              <a:rPr lang="en-US" altLang="zh-TW" dirty="0"/>
              <a:t>Color jittering</a:t>
            </a:r>
            <a:endParaRPr lang="zh-TW" altLang="zh-TW" dirty="0"/>
          </a:p>
          <a:p>
            <a:endParaRPr lang="zh-TW" altLang="en-US" dirty="0"/>
          </a:p>
        </p:txBody>
      </p:sp>
      <p:sp>
        <p:nvSpPr>
          <p:cNvPr id="11" name="文字方塊 10"/>
          <p:cNvSpPr txBox="1"/>
          <p:nvPr/>
        </p:nvSpPr>
        <p:spPr>
          <a:xfrm>
            <a:off x="4498135" y="1410843"/>
            <a:ext cx="3044141" cy="2816156"/>
          </a:xfrm>
          <a:prstGeom prst="rect">
            <a:avLst/>
          </a:prstGeom>
          <a:noFill/>
        </p:spPr>
        <p:txBody>
          <a:bodyPr wrap="square" rtlCol="0">
            <a:spAutoFit/>
          </a:bodyPr>
          <a:lstStyle/>
          <a:p>
            <a:r>
              <a:rPr lang="en-US" altLang="zh-TW" sz="2400" b="1" dirty="0"/>
              <a:t>Model Adjustment:</a:t>
            </a:r>
          </a:p>
          <a:p>
            <a:pPr marL="285750" lvl="0" indent="-285750" hangingPunct="0">
              <a:lnSpc>
                <a:spcPct val="150000"/>
              </a:lnSpc>
              <a:buFont typeface="Arial" panose="020B0604020202020204" pitchFamily="34" charset="0"/>
              <a:buChar char="•"/>
            </a:pPr>
            <a:r>
              <a:rPr lang="en-US" altLang="zh-TW" dirty="0"/>
              <a:t>Optimizer</a:t>
            </a:r>
            <a:endParaRPr lang="zh-TW" altLang="zh-TW" dirty="0"/>
          </a:p>
          <a:p>
            <a:pPr marL="285750" lvl="0" indent="-285750" hangingPunct="0">
              <a:lnSpc>
                <a:spcPct val="150000"/>
              </a:lnSpc>
              <a:buFont typeface="Arial" panose="020B0604020202020204" pitchFamily="34" charset="0"/>
              <a:buChar char="•"/>
            </a:pPr>
            <a:r>
              <a:rPr lang="en-US" altLang="zh-TW" dirty="0"/>
              <a:t>Learning rate</a:t>
            </a:r>
            <a:endParaRPr lang="zh-TW" altLang="zh-TW" dirty="0"/>
          </a:p>
          <a:p>
            <a:pPr marL="285750" lvl="0" indent="-285750" hangingPunct="0">
              <a:lnSpc>
                <a:spcPct val="150000"/>
              </a:lnSpc>
              <a:buFont typeface="Arial" panose="020B0604020202020204" pitchFamily="34" charset="0"/>
              <a:buChar char="•"/>
            </a:pPr>
            <a:r>
              <a:rPr lang="en-US" altLang="zh-TW" dirty="0"/>
              <a:t>Learning rate decay</a:t>
            </a:r>
            <a:endParaRPr lang="zh-TW" altLang="zh-TW" dirty="0"/>
          </a:p>
          <a:p>
            <a:pPr marL="285750" lvl="0" indent="-285750" hangingPunct="0">
              <a:lnSpc>
                <a:spcPct val="150000"/>
              </a:lnSpc>
              <a:buFont typeface="Arial" panose="020B0604020202020204" pitchFamily="34" charset="0"/>
              <a:buChar char="•"/>
            </a:pPr>
            <a:r>
              <a:rPr lang="en-US" altLang="zh-TW" dirty="0"/>
              <a:t>Batch normalization</a:t>
            </a:r>
            <a:endParaRPr lang="zh-TW" altLang="zh-TW" dirty="0"/>
          </a:p>
          <a:p>
            <a:pPr marL="285750" lvl="0" indent="-285750" hangingPunct="0">
              <a:lnSpc>
                <a:spcPct val="150000"/>
              </a:lnSpc>
              <a:buFont typeface="Arial" panose="020B0604020202020204" pitchFamily="34" charset="0"/>
              <a:buChar char="•"/>
            </a:pPr>
            <a:r>
              <a:rPr lang="en-US" altLang="zh-TW" dirty="0"/>
              <a:t>Label Smoothing</a:t>
            </a:r>
            <a:endParaRPr lang="zh-TW" altLang="zh-TW" dirty="0"/>
          </a:p>
          <a:p>
            <a:endParaRPr lang="zh-TW" altLang="en-US" dirty="0"/>
          </a:p>
        </p:txBody>
      </p:sp>
      <p:sp>
        <p:nvSpPr>
          <p:cNvPr id="12" name="文字方塊 11"/>
          <p:cNvSpPr txBox="1"/>
          <p:nvPr/>
        </p:nvSpPr>
        <p:spPr>
          <a:xfrm>
            <a:off x="1319513" y="3559446"/>
            <a:ext cx="10257402" cy="2308324"/>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altLang="zh-TW" dirty="0"/>
              <a:t>EfficientNetB5</a:t>
            </a:r>
            <a:r>
              <a:rPr lang="zh-TW" altLang="en-US" dirty="0"/>
              <a:t>  </a:t>
            </a:r>
            <a:r>
              <a:rPr lang="en-US" altLang="zh-TW" dirty="0"/>
              <a:t>is better than </a:t>
            </a:r>
            <a:r>
              <a:rPr lang="en-US" altLang="zh-TW" dirty="0" err="1"/>
              <a:t>ResNest</a:t>
            </a:r>
            <a:r>
              <a:rPr lang="en-US" altLang="zh-TW" dirty="0"/>
              <a:t> in all aspects</a:t>
            </a:r>
          </a:p>
          <a:p>
            <a:pPr marL="342900" indent="-342900">
              <a:lnSpc>
                <a:spcPct val="200000"/>
              </a:lnSpc>
              <a:buFont typeface="Arial" panose="020B0604020202020204" pitchFamily="34" charset="0"/>
              <a:buChar char="•"/>
            </a:pPr>
            <a:r>
              <a:rPr lang="en-US" altLang="zh-TW" dirty="0"/>
              <a:t>Network with data augmentation didn’t performed well, may need more epoch to train</a:t>
            </a:r>
          </a:p>
          <a:p>
            <a:pPr marL="342900" indent="-342900">
              <a:lnSpc>
                <a:spcPct val="200000"/>
              </a:lnSpc>
              <a:buFont typeface="Arial" panose="020B0604020202020204" pitchFamily="34" charset="0"/>
              <a:buChar char="•"/>
            </a:pPr>
            <a:r>
              <a:rPr lang="en-US" altLang="zh-TW" dirty="0"/>
              <a:t>Network with model adjustment performed beyond expectations, will keep fine-tune the model based on these Adjustment</a:t>
            </a:r>
            <a:endParaRPr lang="zh-TW" altLang="en-US" dirty="0"/>
          </a:p>
        </p:txBody>
      </p:sp>
      <p:pic>
        <p:nvPicPr>
          <p:cNvPr id="8" name="Picture 2" descr="擷取"/>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242" y="1410843"/>
            <a:ext cx="7006811" cy="380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697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1484311" y="522514"/>
            <a:ext cx="10018713" cy="683289"/>
          </a:xfrm>
        </p:spPr>
        <p:txBody>
          <a:bodyPr>
            <a:noAutofit/>
          </a:bodyPr>
          <a:lstStyle/>
          <a:p>
            <a:pPr algn="l"/>
            <a:r>
              <a:rPr lang="en-US" altLang="zh-TW" sz="3600" dirty="0"/>
              <a:t>Outline</a:t>
            </a:r>
            <a:endParaRPr lang="zh-TW" altLang="en-US" sz="3600" dirty="0"/>
          </a:p>
        </p:txBody>
      </p:sp>
      <p:sp>
        <p:nvSpPr>
          <p:cNvPr id="5" name="文字方塊 4"/>
          <p:cNvSpPr txBox="1"/>
          <p:nvPr/>
        </p:nvSpPr>
        <p:spPr>
          <a:xfrm>
            <a:off x="1368980" y="1304657"/>
            <a:ext cx="10134043" cy="297004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TW" sz="2200" dirty="0"/>
              <a:t>Introduction</a:t>
            </a:r>
          </a:p>
          <a:p>
            <a:pPr marL="342900" indent="-342900">
              <a:lnSpc>
                <a:spcPct val="150000"/>
              </a:lnSpc>
              <a:buFont typeface="Arial" panose="020B0604020202020204" pitchFamily="34" charset="0"/>
              <a:buChar char="•"/>
            </a:pPr>
            <a:r>
              <a:rPr lang="en-US" altLang="zh-TW" sz="2200" dirty="0"/>
              <a:t>Related Work</a:t>
            </a:r>
          </a:p>
          <a:p>
            <a:pPr marL="342900" indent="-342900">
              <a:lnSpc>
                <a:spcPct val="150000"/>
              </a:lnSpc>
              <a:buFont typeface="Arial" panose="020B0604020202020204" pitchFamily="34" charset="0"/>
              <a:buChar char="•"/>
            </a:pPr>
            <a:r>
              <a:rPr lang="en-US" altLang="zh-TW" sz="2200" dirty="0"/>
              <a:t>The proposed Method</a:t>
            </a:r>
          </a:p>
          <a:p>
            <a:pPr marL="342900" indent="-342900">
              <a:lnSpc>
                <a:spcPct val="150000"/>
              </a:lnSpc>
              <a:buFont typeface="Arial" panose="020B0604020202020204" pitchFamily="34" charset="0"/>
              <a:buChar char="•"/>
            </a:pPr>
            <a:r>
              <a:rPr lang="en-US" altLang="zh-TW" sz="2200" dirty="0"/>
              <a:t>Experiment</a:t>
            </a:r>
            <a:r>
              <a:rPr lang="zh-TW" altLang="en-US" sz="2200" dirty="0"/>
              <a:t> </a:t>
            </a:r>
            <a:r>
              <a:rPr lang="en-US" altLang="zh-TW" sz="2200" dirty="0"/>
              <a:t>result</a:t>
            </a:r>
          </a:p>
          <a:p>
            <a:pPr marL="342900" indent="-342900">
              <a:lnSpc>
                <a:spcPct val="150000"/>
              </a:lnSpc>
              <a:buFont typeface="Arial" panose="020B0604020202020204" pitchFamily="34" charset="0"/>
              <a:buChar char="•"/>
            </a:pPr>
            <a:r>
              <a:rPr lang="en-US" altLang="zh-TW" sz="2200" dirty="0">
                <a:solidFill>
                  <a:srgbClr val="FF0000"/>
                </a:solidFill>
              </a:rPr>
              <a:t>Conclusion</a:t>
            </a:r>
          </a:p>
          <a:p>
            <a:pPr marL="342900" indent="-342900">
              <a:buFont typeface="Arial" panose="020B0604020202020204" pitchFamily="34" charset="0"/>
              <a:buChar char="•"/>
            </a:pPr>
            <a:endParaRPr lang="en-US" altLang="zh-TW" sz="2200" dirty="0"/>
          </a:p>
        </p:txBody>
      </p:sp>
      <p:sp>
        <p:nvSpPr>
          <p:cNvPr id="6" name="文字方塊 5">
            <a:extLst>
              <a:ext uri="{FF2B5EF4-FFF2-40B4-BE49-F238E27FC236}">
                <a16:creationId xmlns:a16="http://schemas.microsoft.com/office/drawing/2014/main" id="{A8CCE6A4-4211-4745-9EED-5D8C2B047520}"/>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1</a:t>
            </a:r>
            <a:endParaRPr lang="zh-TW" altLang="en-US" sz="1200" dirty="0">
              <a:latin typeface="Arial Black" panose="020B0A04020102020204" pitchFamily="34" charset="0"/>
            </a:endParaRPr>
          </a:p>
        </p:txBody>
      </p:sp>
    </p:spTree>
    <p:extLst>
      <p:ext uri="{BB962C8B-B14F-4D97-AF65-F5344CB8AC3E}">
        <p14:creationId xmlns:p14="http://schemas.microsoft.com/office/powerpoint/2010/main" val="3207391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86130" y="408488"/>
            <a:ext cx="2714464" cy="732453"/>
          </a:xfrm>
        </p:spPr>
        <p:txBody>
          <a:bodyPr>
            <a:normAutofit/>
          </a:bodyPr>
          <a:lstStyle/>
          <a:p>
            <a:r>
              <a:rPr lang="en-US" altLang="zh-TW" sz="3600" dirty="0"/>
              <a:t>Conclusion</a:t>
            </a:r>
            <a:endParaRPr lang="zh-TW" altLang="en-US" sz="3600" dirty="0"/>
          </a:p>
        </p:txBody>
      </p:sp>
      <p:sp>
        <p:nvSpPr>
          <p:cNvPr id="5" name="文字方塊 4"/>
          <p:cNvSpPr txBox="1"/>
          <p:nvPr/>
        </p:nvSpPr>
        <p:spPr>
          <a:xfrm>
            <a:off x="1368981" y="1304657"/>
            <a:ext cx="10279322" cy="4124206"/>
          </a:xfrm>
          <a:prstGeom prst="rect">
            <a:avLst/>
          </a:prstGeom>
          <a:noFill/>
        </p:spPr>
        <p:txBody>
          <a:bodyPr wrap="square" rtlCol="0">
            <a:spAutoFit/>
          </a:bodyPr>
          <a:lstStyle/>
          <a:p>
            <a:pPr marL="342900" indent="-342900">
              <a:buFont typeface="Arial" panose="020B0604020202020204" pitchFamily="34" charset="0"/>
              <a:buChar char="•"/>
            </a:pPr>
            <a:r>
              <a:rPr lang="en-US" altLang="zh-TW" sz="2200" dirty="0"/>
              <a:t>Experimental results demonstrate that the proposed method outperforms other baseline approaches in terms of precision and recall rate.</a:t>
            </a:r>
          </a:p>
          <a:p>
            <a:pPr marL="342900" indent="-342900">
              <a:buFont typeface="Arial" panose="020B0604020202020204" pitchFamily="34" charset="0"/>
              <a:buChar char="•"/>
            </a:pPr>
            <a:endParaRPr lang="en-US" altLang="zh-TW" sz="2200" dirty="0"/>
          </a:p>
          <a:p>
            <a:pPr marL="342900" indent="-342900">
              <a:buFont typeface="Arial" panose="020B0604020202020204" pitchFamily="34" charset="0"/>
              <a:buChar char="•"/>
            </a:pPr>
            <a:r>
              <a:rPr lang="en-US" altLang="zh-TW" sz="2200" dirty="0"/>
              <a:t>The common fake feature learning approach allows the learned feature representation can be generalized, leading to better performance and more practical.</a:t>
            </a:r>
          </a:p>
          <a:p>
            <a:pPr marL="342900" indent="-342900">
              <a:buFont typeface="Arial" panose="020B0604020202020204" pitchFamily="34" charset="0"/>
              <a:buChar char="•"/>
            </a:pPr>
            <a:endParaRPr lang="en-US" altLang="zh-TW" sz="2200" dirty="0"/>
          </a:p>
          <a:p>
            <a:pPr marL="342900" indent="-342900">
              <a:buFont typeface="Arial" panose="020B0604020202020204" pitchFamily="34" charset="0"/>
              <a:buChar char="•"/>
            </a:pPr>
            <a:r>
              <a:rPr lang="en-US" altLang="zh-TW" sz="2200" dirty="0"/>
              <a:t>The proposed coupled deep neural network can well capture the local and global feature representation so that the detection performance can be further improved.</a:t>
            </a:r>
          </a:p>
          <a:p>
            <a:pPr marL="342900" indent="-342900">
              <a:buFont typeface="Arial" panose="020B0604020202020204" pitchFamily="34" charset="0"/>
              <a:buChar char="•"/>
            </a:pPr>
            <a:endParaRPr lang="en-US" altLang="zh-TW" sz="2200" dirty="0"/>
          </a:p>
          <a:p>
            <a:pPr marL="342900" indent="-342900">
              <a:buFont typeface="Arial" panose="020B0604020202020204" pitchFamily="34" charset="0"/>
              <a:buChar char="•"/>
            </a:pPr>
            <a:r>
              <a:rPr lang="en-US" altLang="zh-TW" sz="2200" dirty="0"/>
              <a:t>By analysis the result of the fake video detect, It will be a huge help for me to design the new fake video detector</a:t>
            </a:r>
            <a:r>
              <a:rPr lang="zh-TW" altLang="en-US" sz="2200" dirty="0"/>
              <a:t> </a:t>
            </a:r>
            <a:r>
              <a:rPr lang="en-US" altLang="zh-TW" sz="2200" dirty="0"/>
              <a:t>or fine-tune the </a:t>
            </a:r>
            <a:r>
              <a:rPr lang="en-US" altLang="zh-TW" sz="2200" dirty="0" err="1"/>
              <a:t>EfficientNet</a:t>
            </a:r>
            <a:r>
              <a:rPr lang="en-US" altLang="zh-TW" sz="2200" dirty="0"/>
              <a:t>.</a:t>
            </a:r>
          </a:p>
          <a:p>
            <a:pPr marL="342900" indent="-342900">
              <a:buFont typeface="Arial" panose="020B0604020202020204" pitchFamily="34" charset="0"/>
              <a:buChar char="•"/>
            </a:pPr>
            <a:endParaRPr lang="zh-TW" altLang="en-US" sz="2000" dirty="0"/>
          </a:p>
        </p:txBody>
      </p:sp>
      <p:sp>
        <p:nvSpPr>
          <p:cNvPr id="6" name="文字方塊 5">
            <a:extLst>
              <a:ext uri="{FF2B5EF4-FFF2-40B4-BE49-F238E27FC236}">
                <a16:creationId xmlns:a16="http://schemas.microsoft.com/office/drawing/2014/main" id="{99842FED-0D6B-458C-B421-4E3E9849E6C1}"/>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30</a:t>
            </a:r>
            <a:endParaRPr lang="zh-TW" altLang="en-US" sz="1200" dirty="0">
              <a:latin typeface="Arial Black" panose="020B0A04020102020204" pitchFamily="34" charset="0"/>
            </a:endParaRPr>
          </a:p>
        </p:txBody>
      </p:sp>
    </p:spTree>
    <p:extLst>
      <p:ext uri="{BB962C8B-B14F-4D97-AF65-F5344CB8AC3E}">
        <p14:creationId xmlns:p14="http://schemas.microsoft.com/office/powerpoint/2010/main" val="1246592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69706" y="2542592"/>
            <a:ext cx="10018713" cy="1752599"/>
          </a:xfrm>
        </p:spPr>
        <p:txBody>
          <a:bodyPr/>
          <a:lstStyle/>
          <a:p>
            <a:r>
              <a:rPr lang="en-US" altLang="zh-TW" dirty="0"/>
              <a:t>Thank you for your attention</a:t>
            </a:r>
            <a:endParaRPr lang="zh-TW" altLang="en-US" dirty="0"/>
          </a:p>
        </p:txBody>
      </p:sp>
      <p:sp>
        <p:nvSpPr>
          <p:cNvPr id="4" name="文字方塊 3">
            <a:extLst>
              <a:ext uri="{FF2B5EF4-FFF2-40B4-BE49-F238E27FC236}">
                <a16:creationId xmlns:a16="http://schemas.microsoft.com/office/drawing/2014/main" id="{A8CCE6A4-4211-4745-9EED-5D8C2B047520}"/>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31</a:t>
            </a:r>
            <a:r>
              <a:rPr lang="zh-TW" altLang="en-US" sz="1200" dirty="0">
                <a:latin typeface="Arial Black" panose="020B0A04020102020204" pitchFamily="34" charset="0"/>
              </a:rPr>
              <a:t>  </a:t>
            </a:r>
          </a:p>
        </p:txBody>
      </p:sp>
    </p:spTree>
    <p:extLst>
      <p:ext uri="{BB962C8B-B14F-4D97-AF65-F5344CB8AC3E}">
        <p14:creationId xmlns:p14="http://schemas.microsoft.com/office/powerpoint/2010/main" val="3248381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p:cNvSpPr txBox="1"/>
          <p:nvPr/>
        </p:nvSpPr>
        <p:spPr>
          <a:xfrm>
            <a:off x="1368980" y="2672532"/>
            <a:ext cx="10023231" cy="4493538"/>
          </a:xfrm>
          <a:prstGeom prst="rect">
            <a:avLst/>
          </a:prstGeom>
          <a:noFill/>
        </p:spPr>
        <p:txBody>
          <a:bodyPr wrap="square" rtlCol="0">
            <a:spAutoFit/>
          </a:bodyPr>
          <a:lstStyle/>
          <a:p>
            <a:pPr marL="800100" lvl="1" indent="-342900">
              <a:buFont typeface="Arial" panose="020B0604020202020204" pitchFamily="34" charset="0"/>
              <a:buChar char="•"/>
            </a:pPr>
            <a:r>
              <a:rPr lang="en-US" altLang="zh-TW" sz="2200" dirty="0"/>
              <a:t>Fails to detect the fake image/video </a:t>
            </a:r>
          </a:p>
          <a:p>
            <a:pPr marL="800100" lvl="1" indent="-342900">
              <a:buFont typeface="Arial" panose="020B0604020202020204" pitchFamily="34" charset="0"/>
              <a:buChar char="•"/>
            </a:pPr>
            <a:endParaRPr lang="en-US" altLang="zh-TW" sz="2200" dirty="0"/>
          </a:p>
          <a:p>
            <a:pPr marL="800100" lvl="1" indent="-342900">
              <a:buFont typeface="Arial" panose="020B0604020202020204" pitchFamily="34" charset="0"/>
              <a:buChar char="•"/>
            </a:pPr>
            <a:endParaRPr lang="en-US" altLang="zh-TW" sz="2200" dirty="0"/>
          </a:p>
          <a:p>
            <a:pPr marL="800100" lvl="1" indent="-342900">
              <a:buFont typeface="Arial" panose="020B0604020202020204" pitchFamily="34" charset="0"/>
              <a:buChar char="•"/>
            </a:pPr>
            <a:r>
              <a:rPr lang="en-US" altLang="zh-TW" sz="2200" dirty="0"/>
              <a:t>The studies focus on fake image detection based on deep learning approach are inefficient.</a:t>
            </a:r>
          </a:p>
          <a:p>
            <a:pPr marL="800100" lvl="1" indent="-342900">
              <a:buFont typeface="Arial" panose="020B0604020202020204" pitchFamily="34" charset="0"/>
              <a:buChar char="•"/>
            </a:pPr>
            <a:r>
              <a:rPr lang="en-US" altLang="zh-TW" sz="2200" dirty="0"/>
              <a:t>Supervised learning model is relatively weak to identify the new class exclude in the training set. </a:t>
            </a:r>
          </a:p>
          <a:p>
            <a:pPr marL="800100" lvl="1" indent="-342900">
              <a:buFont typeface="Arial" panose="020B0604020202020204" pitchFamily="34" charset="0"/>
              <a:buChar char="•"/>
            </a:pPr>
            <a:r>
              <a:rPr lang="en-US" altLang="zh-TW" sz="2200" dirty="0"/>
              <a:t>Collect all possible GANs is very time consuming</a:t>
            </a:r>
          </a:p>
          <a:p>
            <a:pPr marL="342900" indent="-342900">
              <a:buFont typeface="Arial" panose="020B0604020202020204" pitchFamily="34" charset="0"/>
              <a:buChar char="•"/>
            </a:pPr>
            <a:endParaRPr lang="en-US" altLang="zh-TW" sz="2200" dirty="0"/>
          </a:p>
          <a:p>
            <a:pPr marL="800100" lvl="1" indent="-342900">
              <a:buFont typeface="Arial" panose="020B0604020202020204" pitchFamily="34" charset="0"/>
              <a:buChar char="•"/>
            </a:pPr>
            <a:r>
              <a:rPr lang="en-US" altLang="zh-TW" sz="2200" dirty="0"/>
              <a:t>The fake features of the generated images from different GANs may be different, the traditional one-stream CNN may not well capture all possible fake features of the</a:t>
            </a:r>
            <a:r>
              <a:rPr lang="zh-TW" altLang="en-US" sz="2200" dirty="0"/>
              <a:t> </a:t>
            </a:r>
            <a:r>
              <a:rPr lang="en-US" altLang="zh-TW" sz="2200" dirty="0"/>
              <a:t>images.</a:t>
            </a:r>
          </a:p>
          <a:p>
            <a:pPr marL="342900" indent="-342900">
              <a:buFont typeface="Arial" panose="020B0604020202020204" pitchFamily="34" charset="0"/>
              <a:buChar char="•"/>
            </a:pPr>
            <a:endParaRPr lang="en-US" altLang="zh-TW" sz="2200" dirty="0"/>
          </a:p>
        </p:txBody>
      </p:sp>
      <p:sp>
        <p:nvSpPr>
          <p:cNvPr id="6" name="文字方塊 5">
            <a:extLst>
              <a:ext uri="{FF2B5EF4-FFF2-40B4-BE49-F238E27FC236}">
                <a16:creationId xmlns:a16="http://schemas.microsoft.com/office/drawing/2014/main" id="{A8CCE6A4-4211-4745-9EED-5D8C2B047520}"/>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2</a:t>
            </a:r>
            <a:endParaRPr lang="zh-TW" altLang="en-US" sz="1200" dirty="0">
              <a:latin typeface="Arial Black" panose="020B0A04020102020204" pitchFamily="34" charset="0"/>
            </a:endParaRPr>
          </a:p>
        </p:txBody>
      </p:sp>
      <p:sp>
        <p:nvSpPr>
          <p:cNvPr id="7" name="標題 1"/>
          <p:cNvSpPr txBox="1">
            <a:spLocks/>
          </p:cNvSpPr>
          <p:nvPr/>
        </p:nvSpPr>
        <p:spPr>
          <a:xfrm>
            <a:off x="1484311" y="522514"/>
            <a:ext cx="10018713" cy="683289"/>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TW" sz="3600" dirty="0"/>
              <a:t>Introduction</a:t>
            </a:r>
            <a:endParaRPr lang="zh-TW" altLang="en-US" sz="3600" dirty="0"/>
          </a:p>
        </p:txBody>
      </p:sp>
      <p:sp>
        <p:nvSpPr>
          <p:cNvPr id="2" name="文字方塊 1"/>
          <p:cNvSpPr txBox="1"/>
          <p:nvPr/>
        </p:nvSpPr>
        <p:spPr>
          <a:xfrm>
            <a:off x="1368981" y="1304657"/>
            <a:ext cx="10023231" cy="1107996"/>
          </a:xfrm>
          <a:prstGeom prst="rect">
            <a:avLst/>
          </a:prstGeom>
          <a:noFill/>
        </p:spPr>
        <p:txBody>
          <a:bodyPr wrap="square" rtlCol="0">
            <a:spAutoFit/>
          </a:bodyPr>
          <a:lstStyle/>
          <a:p>
            <a:pPr marL="342900" indent="-342900">
              <a:buFont typeface="Arial" panose="020B0604020202020204" pitchFamily="34" charset="0"/>
              <a:buChar char="•"/>
            </a:pPr>
            <a:r>
              <a:rPr lang="en-US" altLang="zh-TW" sz="2200" dirty="0"/>
              <a:t>Image/Video generation have been a potential threat nowadays</a:t>
            </a:r>
          </a:p>
          <a:p>
            <a:pPr marL="800100" lvl="1" indent="-342900">
              <a:buFont typeface="Arial" panose="020B0604020202020204" pitchFamily="34" charset="0"/>
              <a:buChar char="•"/>
            </a:pPr>
            <a:r>
              <a:rPr lang="en-US" altLang="zh-TW" sz="2200" dirty="0"/>
              <a:t>Most of these were synthesized by GAN</a:t>
            </a:r>
          </a:p>
          <a:p>
            <a:pPr marL="342900" indent="-342900">
              <a:buFont typeface="Arial" panose="020B0604020202020204" pitchFamily="34" charset="0"/>
              <a:buChar char="•"/>
            </a:pPr>
            <a:endParaRPr lang="en-US" altLang="zh-TW" sz="2200" dirty="0"/>
          </a:p>
        </p:txBody>
      </p:sp>
      <p:sp>
        <p:nvSpPr>
          <p:cNvPr id="8" name="文字方塊 7"/>
          <p:cNvSpPr txBox="1"/>
          <p:nvPr/>
        </p:nvSpPr>
        <p:spPr>
          <a:xfrm>
            <a:off x="1368980" y="2219427"/>
            <a:ext cx="10023231" cy="1785104"/>
          </a:xfrm>
          <a:prstGeom prst="rect">
            <a:avLst/>
          </a:prstGeom>
          <a:noFill/>
        </p:spPr>
        <p:txBody>
          <a:bodyPr wrap="square" rtlCol="0">
            <a:spAutoFit/>
          </a:bodyPr>
          <a:lstStyle/>
          <a:p>
            <a:pPr marL="342900" indent="-342900">
              <a:buFont typeface="Arial" panose="020B0604020202020204" pitchFamily="34" charset="0"/>
              <a:buChar char="•"/>
            </a:pPr>
            <a:r>
              <a:rPr lang="en-US" altLang="zh-TW" sz="2200" dirty="0"/>
              <a:t>Traditional  forgery detection approach</a:t>
            </a:r>
          </a:p>
          <a:p>
            <a:pPr marL="342900" indent="-342900">
              <a:buFont typeface="Arial" panose="020B0604020202020204" pitchFamily="34" charset="0"/>
              <a:buChar char="•"/>
            </a:pPr>
            <a:endParaRPr lang="en-US" altLang="zh-TW" sz="2200" dirty="0"/>
          </a:p>
          <a:p>
            <a:pPr marL="342900" indent="-342900">
              <a:buFont typeface="Arial" panose="020B0604020202020204" pitchFamily="34" charset="0"/>
              <a:buChar char="•"/>
            </a:pPr>
            <a:endParaRPr lang="en-US" altLang="zh-TW" sz="2200" dirty="0"/>
          </a:p>
          <a:p>
            <a:pPr marL="342900" indent="-342900">
              <a:buFont typeface="Arial" panose="020B0604020202020204" pitchFamily="34" charset="0"/>
              <a:buChar char="•"/>
            </a:pPr>
            <a:r>
              <a:rPr lang="en-US" altLang="zh-TW" sz="2200" dirty="0"/>
              <a:t>Deep learning approach</a:t>
            </a:r>
          </a:p>
          <a:p>
            <a:pPr marL="342900" indent="-342900">
              <a:buFont typeface="Arial" panose="020B0604020202020204" pitchFamily="34" charset="0"/>
              <a:buChar char="•"/>
            </a:pPr>
            <a:endParaRPr lang="en-US" altLang="zh-TW" sz="2200" dirty="0"/>
          </a:p>
        </p:txBody>
      </p:sp>
      <p:grpSp>
        <p:nvGrpSpPr>
          <p:cNvPr id="5" name="群組 4"/>
          <p:cNvGrpSpPr/>
          <p:nvPr/>
        </p:nvGrpSpPr>
        <p:grpSpPr>
          <a:xfrm>
            <a:off x="1767379" y="2054167"/>
            <a:ext cx="6564815" cy="1915074"/>
            <a:chOff x="4076951" y="2993973"/>
            <a:chExt cx="7672063" cy="1984531"/>
          </a:xfrm>
        </p:grpSpPr>
        <p:pic>
          <p:nvPicPr>
            <p:cNvPr id="1026" name="Picture 2" descr="擷取"/>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6258" y="2993973"/>
              <a:ext cx="3752756" cy="1984530"/>
            </a:xfrm>
            <a:prstGeom prst="rect">
              <a:avLst/>
            </a:prstGeom>
            <a:noFill/>
            <a:extLst>
              <a:ext uri="{909E8E84-426E-40DD-AFC4-6F175D3DCCD1}">
                <a14:hiddenFill xmlns:a14="http://schemas.microsoft.com/office/drawing/2010/main">
                  <a:solidFill>
                    <a:srgbClr val="FFFFFF"/>
                  </a:solidFill>
                </a14:hiddenFill>
              </a:ext>
            </a:extLst>
          </p:spPr>
        </p:pic>
        <p:pic>
          <p:nvPicPr>
            <p:cNvPr id="1025" name="圖片 1" desc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951" y="2999571"/>
              <a:ext cx="3919307" cy="1978933"/>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7379" y="3969240"/>
            <a:ext cx="5228660" cy="2725439"/>
          </a:xfrm>
          <a:prstGeom prst="rect">
            <a:avLst/>
          </a:prstGeom>
        </p:spPr>
      </p:pic>
      <p:pic>
        <p:nvPicPr>
          <p:cNvPr id="11" name="圖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7782" y="2023446"/>
            <a:ext cx="9205422" cy="3371830"/>
          </a:xfrm>
          <a:prstGeom prst="rect">
            <a:avLst/>
          </a:prstGeom>
        </p:spPr>
      </p:pic>
    </p:spTree>
    <p:extLst>
      <p:ext uri="{BB962C8B-B14F-4D97-AF65-F5344CB8AC3E}">
        <p14:creationId xmlns:p14="http://schemas.microsoft.com/office/powerpoint/2010/main" val="413028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84311" y="522514"/>
            <a:ext cx="10018713" cy="683289"/>
          </a:xfrm>
        </p:spPr>
        <p:txBody>
          <a:bodyPr>
            <a:noAutofit/>
          </a:bodyPr>
          <a:lstStyle/>
          <a:p>
            <a:pPr algn="l"/>
            <a:r>
              <a:rPr lang="en-US" altLang="zh-TW" sz="3600" dirty="0"/>
              <a:t>Introduction (cont.)</a:t>
            </a:r>
            <a:endParaRPr lang="zh-TW" altLang="en-US" sz="3600" dirty="0"/>
          </a:p>
        </p:txBody>
      </p:sp>
      <p:sp>
        <p:nvSpPr>
          <p:cNvPr id="4" name="文字方塊 3"/>
          <p:cNvSpPr txBox="1"/>
          <p:nvPr/>
        </p:nvSpPr>
        <p:spPr>
          <a:xfrm>
            <a:off x="1368980" y="1304657"/>
            <a:ext cx="10134043" cy="5170646"/>
          </a:xfrm>
          <a:prstGeom prst="rect">
            <a:avLst/>
          </a:prstGeom>
          <a:noFill/>
        </p:spPr>
        <p:txBody>
          <a:bodyPr wrap="square" rtlCol="0">
            <a:spAutoFit/>
          </a:bodyPr>
          <a:lstStyle/>
          <a:p>
            <a:pPr marL="342900" indent="-342900">
              <a:buFont typeface="Arial" panose="020B0604020202020204" pitchFamily="34" charset="0"/>
              <a:buChar char="•"/>
            </a:pPr>
            <a:r>
              <a:rPr lang="en-US" altLang="zh-TW" sz="2200" dirty="0"/>
              <a:t>To solve the problems mentioned previously</a:t>
            </a:r>
          </a:p>
          <a:p>
            <a:pPr marL="800100" lvl="1" indent="-342900">
              <a:buFont typeface="Arial" panose="020B0604020202020204" pitchFamily="34" charset="0"/>
              <a:buChar char="•"/>
            </a:pPr>
            <a:r>
              <a:rPr lang="en-US" altLang="zh-TW" sz="2200" dirty="0"/>
              <a:t>Propose a pairwise learning approach</a:t>
            </a:r>
          </a:p>
          <a:p>
            <a:pPr marL="1257300" lvl="2" indent="-342900">
              <a:buFont typeface="Arial" panose="020B0604020202020204" pitchFamily="34" charset="0"/>
              <a:buChar char="•"/>
            </a:pPr>
            <a:r>
              <a:rPr lang="en-US" altLang="zh-TW" sz="2200" dirty="0"/>
              <a:t>Learn the common fake feature over the training images generated by different GANs.</a:t>
            </a:r>
          </a:p>
          <a:p>
            <a:pPr marL="1257300" lvl="2" indent="-342900">
              <a:buFont typeface="Arial" panose="020B0604020202020204" pitchFamily="34" charset="0"/>
              <a:buChar char="•"/>
            </a:pPr>
            <a:endParaRPr lang="en-US" altLang="zh-TW" sz="2200" dirty="0"/>
          </a:p>
          <a:p>
            <a:pPr marL="800100" lvl="1" indent="-342900">
              <a:buFont typeface="Arial" panose="020B0604020202020204" pitchFamily="34" charset="0"/>
              <a:buChar char="•"/>
            </a:pPr>
            <a:r>
              <a:rPr lang="en-US" altLang="zh-TW" sz="2200" dirty="0"/>
              <a:t>Propose two networks to adequately capture the local and global image features for the fake or real images.</a:t>
            </a:r>
          </a:p>
          <a:p>
            <a:pPr marL="1257300" lvl="2" indent="-342900">
              <a:buFont typeface="Arial" panose="020B0604020202020204" pitchFamily="34" charset="0"/>
              <a:buChar char="•"/>
            </a:pPr>
            <a:r>
              <a:rPr lang="en-US" altLang="zh-TW" sz="2200" dirty="0"/>
              <a:t>Siamese network</a:t>
            </a:r>
          </a:p>
          <a:p>
            <a:pPr marL="1257300" lvl="2" indent="-342900">
              <a:buFont typeface="Arial" panose="020B0604020202020204" pitchFamily="34" charset="0"/>
              <a:buChar char="•"/>
            </a:pPr>
            <a:r>
              <a:rPr lang="en-US" altLang="zh-TW" sz="2200" dirty="0"/>
              <a:t>Novel coupled neural network</a:t>
            </a:r>
          </a:p>
          <a:p>
            <a:pPr marL="800100" lvl="1" indent="-342900">
              <a:buFont typeface="Arial" panose="020B0604020202020204" pitchFamily="34" charset="0"/>
              <a:buChar char="•"/>
            </a:pPr>
            <a:endParaRPr lang="en-US" altLang="zh-TW" sz="2200" dirty="0"/>
          </a:p>
          <a:p>
            <a:pPr marL="800100" lvl="1" indent="-342900">
              <a:buFont typeface="Arial" panose="020B0604020202020204" pitchFamily="34" charset="0"/>
              <a:buChar char="•"/>
            </a:pPr>
            <a:r>
              <a:rPr lang="en-US" altLang="zh-TW" sz="2200" dirty="0"/>
              <a:t>Use two loss functions to model the relation between the fake and real images.</a:t>
            </a:r>
          </a:p>
          <a:p>
            <a:pPr marL="1257300" lvl="2" indent="-342900">
              <a:buFont typeface="Arial" panose="020B0604020202020204" pitchFamily="34" charset="0"/>
              <a:buChar char="•"/>
            </a:pPr>
            <a:r>
              <a:rPr lang="en-US" altLang="zh-TW" sz="2200" dirty="0"/>
              <a:t>Contrastive loss</a:t>
            </a:r>
          </a:p>
          <a:p>
            <a:pPr marL="1257300" lvl="2" indent="-342900">
              <a:buFont typeface="Arial" panose="020B0604020202020204" pitchFamily="34" charset="0"/>
              <a:buChar char="•"/>
            </a:pPr>
            <a:r>
              <a:rPr lang="en-US" altLang="zh-TW" sz="2200" dirty="0"/>
              <a:t>Triplet loss</a:t>
            </a:r>
          </a:p>
          <a:p>
            <a:pPr lvl="1"/>
            <a:endParaRPr lang="en-US" altLang="zh-TW" sz="2200" dirty="0"/>
          </a:p>
          <a:p>
            <a:pPr marL="800100" lvl="1" indent="-342900">
              <a:buFont typeface="Arial" panose="020B0604020202020204" pitchFamily="34" charset="0"/>
              <a:buChar char="•"/>
            </a:pPr>
            <a:r>
              <a:rPr lang="en-US" altLang="zh-TW" sz="2200" dirty="0"/>
              <a:t>Features can be visualized to localize the unrealistic details.</a:t>
            </a:r>
          </a:p>
        </p:txBody>
      </p:sp>
      <p:sp>
        <p:nvSpPr>
          <p:cNvPr id="6" name="文字方塊 5">
            <a:extLst>
              <a:ext uri="{FF2B5EF4-FFF2-40B4-BE49-F238E27FC236}">
                <a16:creationId xmlns:a16="http://schemas.microsoft.com/office/drawing/2014/main" id="{CF156813-3502-4D0C-B339-A0ACBA0FD707}"/>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3</a:t>
            </a:r>
            <a:endParaRPr lang="zh-TW" altLang="en-US" sz="1200" dirty="0">
              <a:latin typeface="Arial Black" panose="020B0A04020102020204" pitchFamily="34" charset="0"/>
            </a:endParaRPr>
          </a:p>
        </p:txBody>
      </p:sp>
    </p:spTree>
    <p:extLst>
      <p:ext uri="{BB962C8B-B14F-4D97-AF65-F5344CB8AC3E}">
        <p14:creationId xmlns:p14="http://schemas.microsoft.com/office/powerpoint/2010/main" val="787475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84311" y="522514"/>
            <a:ext cx="10018713" cy="683289"/>
          </a:xfrm>
        </p:spPr>
        <p:txBody>
          <a:bodyPr>
            <a:noAutofit/>
          </a:bodyPr>
          <a:lstStyle/>
          <a:p>
            <a:pPr algn="l"/>
            <a:r>
              <a:rPr lang="en-US" altLang="zh-TW" sz="3600" dirty="0"/>
              <a:t>Introduction (cont.)</a:t>
            </a:r>
            <a:endParaRPr lang="zh-TW" altLang="en-US" sz="3600" dirty="0"/>
          </a:p>
        </p:txBody>
      </p:sp>
      <p:sp>
        <p:nvSpPr>
          <p:cNvPr id="4" name="文字方塊 3"/>
          <p:cNvSpPr txBox="1"/>
          <p:nvPr/>
        </p:nvSpPr>
        <p:spPr>
          <a:xfrm>
            <a:off x="1368980" y="1304657"/>
            <a:ext cx="10134043" cy="1785104"/>
          </a:xfrm>
          <a:prstGeom prst="rect">
            <a:avLst/>
          </a:prstGeom>
          <a:noFill/>
        </p:spPr>
        <p:txBody>
          <a:bodyPr wrap="square" rtlCol="0">
            <a:spAutoFit/>
          </a:bodyPr>
          <a:lstStyle/>
          <a:p>
            <a:pPr marL="342900" indent="-342900">
              <a:buFont typeface="Arial" panose="020B0604020202020204" pitchFamily="34" charset="0"/>
              <a:buChar char="•"/>
            </a:pPr>
            <a:r>
              <a:rPr lang="en-US" altLang="zh-TW" sz="2200" dirty="0"/>
              <a:t>Used two state-of-the-art model to detect fake video</a:t>
            </a:r>
          </a:p>
          <a:p>
            <a:pPr marL="800100" lvl="1" indent="-342900">
              <a:buFont typeface="Arial" panose="020B0604020202020204" pitchFamily="34" charset="0"/>
              <a:buChar char="•"/>
            </a:pPr>
            <a:r>
              <a:rPr lang="en-US" altLang="zh-TW" sz="2200" dirty="0" err="1"/>
              <a:t>EfficientNet</a:t>
            </a:r>
            <a:endParaRPr lang="en-US" altLang="zh-TW" sz="2200" dirty="0"/>
          </a:p>
          <a:p>
            <a:pPr marL="800100" lvl="1" indent="-342900">
              <a:buFont typeface="Arial" panose="020B0604020202020204" pitchFamily="34" charset="0"/>
              <a:buChar char="•"/>
            </a:pPr>
            <a:r>
              <a:rPr lang="en-US" altLang="zh-TW" sz="2200" dirty="0" err="1"/>
              <a:t>ResNext</a:t>
            </a:r>
            <a:endParaRPr lang="en-US" altLang="zh-TW" sz="2200" dirty="0"/>
          </a:p>
          <a:p>
            <a:pPr marL="800100" lvl="1" indent="-342900">
              <a:buFont typeface="Arial" panose="020B0604020202020204" pitchFamily="34" charset="0"/>
              <a:buChar char="•"/>
            </a:pPr>
            <a:endParaRPr lang="en-US" altLang="zh-TW" sz="2200" dirty="0"/>
          </a:p>
          <a:p>
            <a:pPr marL="342900" indent="-342900">
              <a:buFont typeface="Arial" panose="020B0604020202020204" pitchFamily="34" charset="0"/>
              <a:buChar char="•"/>
            </a:pPr>
            <a:r>
              <a:rPr lang="en-US" altLang="zh-TW" sz="2200" dirty="0"/>
              <a:t>Analysis the performance and try to improve</a:t>
            </a:r>
          </a:p>
        </p:txBody>
      </p:sp>
      <p:sp>
        <p:nvSpPr>
          <p:cNvPr id="6" name="文字方塊 5">
            <a:extLst>
              <a:ext uri="{FF2B5EF4-FFF2-40B4-BE49-F238E27FC236}">
                <a16:creationId xmlns:a16="http://schemas.microsoft.com/office/drawing/2014/main" id="{CF156813-3502-4D0C-B339-A0ACBA0FD707}"/>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4</a:t>
            </a:r>
            <a:endParaRPr lang="zh-TW" altLang="en-US" sz="1200" dirty="0">
              <a:latin typeface="Arial Black" panose="020B0A04020102020204" pitchFamily="34" charset="0"/>
            </a:endParaRPr>
          </a:p>
        </p:txBody>
      </p:sp>
    </p:spTree>
    <p:extLst>
      <p:ext uri="{BB962C8B-B14F-4D97-AF65-F5344CB8AC3E}">
        <p14:creationId xmlns:p14="http://schemas.microsoft.com/office/powerpoint/2010/main" val="764910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1484311" y="522514"/>
            <a:ext cx="10018713" cy="683289"/>
          </a:xfrm>
        </p:spPr>
        <p:txBody>
          <a:bodyPr>
            <a:noAutofit/>
          </a:bodyPr>
          <a:lstStyle/>
          <a:p>
            <a:pPr algn="l"/>
            <a:r>
              <a:rPr lang="en-US" altLang="zh-TW" sz="3600" dirty="0"/>
              <a:t>Outline</a:t>
            </a:r>
            <a:endParaRPr lang="zh-TW" altLang="en-US" sz="3600" dirty="0"/>
          </a:p>
        </p:txBody>
      </p:sp>
      <p:sp>
        <p:nvSpPr>
          <p:cNvPr id="5" name="文字方塊 4"/>
          <p:cNvSpPr txBox="1"/>
          <p:nvPr/>
        </p:nvSpPr>
        <p:spPr>
          <a:xfrm>
            <a:off x="1368980" y="1304657"/>
            <a:ext cx="10134043" cy="297004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TW" sz="2200" dirty="0"/>
              <a:t>Introduction</a:t>
            </a:r>
          </a:p>
          <a:p>
            <a:pPr marL="342900" indent="-342900">
              <a:lnSpc>
                <a:spcPct val="150000"/>
              </a:lnSpc>
              <a:buFont typeface="Arial" panose="020B0604020202020204" pitchFamily="34" charset="0"/>
              <a:buChar char="•"/>
            </a:pPr>
            <a:r>
              <a:rPr lang="en-US" altLang="zh-TW" sz="2200" dirty="0">
                <a:solidFill>
                  <a:srgbClr val="FF0000"/>
                </a:solidFill>
              </a:rPr>
              <a:t>Related Work</a:t>
            </a:r>
          </a:p>
          <a:p>
            <a:pPr marL="342900" indent="-342900">
              <a:lnSpc>
                <a:spcPct val="150000"/>
              </a:lnSpc>
              <a:buFont typeface="Arial" panose="020B0604020202020204" pitchFamily="34" charset="0"/>
              <a:buChar char="•"/>
            </a:pPr>
            <a:r>
              <a:rPr lang="en-US" altLang="zh-TW" sz="2200" dirty="0"/>
              <a:t>The proposed Method</a:t>
            </a:r>
          </a:p>
          <a:p>
            <a:pPr marL="342900" indent="-342900">
              <a:lnSpc>
                <a:spcPct val="150000"/>
              </a:lnSpc>
              <a:buFont typeface="Arial" panose="020B0604020202020204" pitchFamily="34" charset="0"/>
              <a:buChar char="•"/>
            </a:pPr>
            <a:r>
              <a:rPr lang="en-US" altLang="zh-TW" sz="2200" dirty="0"/>
              <a:t>Experiment</a:t>
            </a:r>
            <a:r>
              <a:rPr lang="zh-TW" altLang="en-US" sz="2200" dirty="0"/>
              <a:t> </a:t>
            </a:r>
            <a:r>
              <a:rPr lang="en-US" altLang="zh-TW" sz="2200" dirty="0"/>
              <a:t>result</a:t>
            </a:r>
          </a:p>
          <a:p>
            <a:pPr marL="342900" indent="-342900">
              <a:lnSpc>
                <a:spcPct val="150000"/>
              </a:lnSpc>
              <a:buFont typeface="Arial" panose="020B0604020202020204" pitchFamily="34" charset="0"/>
              <a:buChar char="•"/>
            </a:pPr>
            <a:r>
              <a:rPr lang="en-US" altLang="zh-TW" sz="2200" dirty="0"/>
              <a:t>Conclusion</a:t>
            </a:r>
          </a:p>
          <a:p>
            <a:pPr marL="342900" indent="-342900">
              <a:buFont typeface="Arial" panose="020B0604020202020204" pitchFamily="34" charset="0"/>
              <a:buChar char="•"/>
            </a:pPr>
            <a:endParaRPr lang="en-US" altLang="zh-TW" sz="2200" dirty="0"/>
          </a:p>
        </p:txBody>
      </p:sp>
      <p:sp>
        <p:nvSpPr>
          <p:cNvPr id="6" name="文字方塊 5">
            <a:extLst>
              <a:ext uri="{FF2B5EF4-FFF2-40B4-BE49-F238E27FC236}">
                <a16:creationId xmlns:a16="http://schemas.microsoft.com/office/drawing/2014/main" id="{A8CCE6A4-4211-4745-9EED-5D8C2B047520}"/>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1</a:t>
            </a:r>
            <a:endParaRPr lang="zh-TW" altLang="en-US" sz="1200" dirty="0">
              <a:latin typeface="Arial Black" panose="020B0A04020102020204" pitchFamily="34" charset="0"/>
            </a:endParaRPr>
          </a:p>
        </p:txBody>
      </p:sp>
    </p:spTree>
    <p:extLst>
      <p:ext uri="{BB962C8B-B14F-4D97-AF65-F5344CB8AC3E}">
        <p14:creationId xmlns:p14="http://schemas.microsoft.com/office/powerpoint/2010/main" val="1681594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7A7DDF0-7216-45C9-80C4-DC4BF5EA0365}"/>
              </a:ext>
            </a:extLst>
          </p:cNvPr>
          <p:cNvSpPr>
            <a:spLocks noGrp="1"/>
          </p:cNvSpPr>
          <p:nvPr>
            <p:ph type="title"/>
          </p:nvPr>
        </p:nvSpPr>
        <p:spPr>
          <a:xfrm>
            <a:off x="1212464" y="446903"/>
            <a:ext cx="3013548" cy="797011"/>
          </a:xfrm>
        </p:spPr>
        <p:txBody>
          <a:bodyPr>
            <a:normAutofit/>
          </a:bodyPr>
          <a:lstStyle/>
          <a:p>
            <a:r>
              <a:rPr lang="en-US" altLang="zh-TW" sz="3600" dirty="0"/>
              <a:t>Related Work</a:t>
            </a:r>
            <a:endParaRPr lang="zh-TW" altLang="en-US" sz="3600" dirty="0"/>
          </a:p>
        </p:txBody>
      </p:sp>
      <p:sp>
        <p:nvSpPr>
          <p:cNvPr id="5" name="文字方塊 4">
            <a:extLst>
              <a:ext uri="{FF2B5EF4-FFF2-40B4-BE49-F238E27FC236}">
                <a16:creationId xmlns:a16="http://schemas.microsoft.com/office/drawing/2014/main" id="{F715EDDD-7129-4960-92EC-B5E1B6715DD6}"/>
              </a:ext>
            </a:extLst>
          </p:cNvPr>
          <p:cNvSpPr txBox="1"/>
          <p:nvPr/>
        </p:nvSpPr>
        <p:spPr>
          <a:xfrm>
            <a:off x="1333811" y="1243914"/>
            <a:ext cx="9686946" cy="3447098"/>
          </a:xfrm>
          <a:prstGeom prst="rect">
            <a:avLst/>
          </a:prstGeom>
          <a:noFill/>
        </p:spPr>
        <p:txBody>
          <a:bodyPr wrap="square" rtlCol="0">
            <a:spAutoFit/>
          </a:bodyPr>
          <a:lstStyle/>
          <a:p>
            <a:pPr marL="342900" indent="-342900">
              <a:buFont typeface="Arial" panose="020B0604020202020204" pitchFamily="34" charset="0"/>
              <a:buChar char="•"/>
            </a:pPr>
            <a:r>
              <a:rPr lang="en-US" altLang="zh-TW" sz="2200" dirty="0"/>
              <a:t>Traditional image forgery</a:t>
            </a:r>
          </a:p>
          <a:p>
            <a:pPr marL="800100" lvl="1" indent="-342900">
              <a:buFont typeface="Arial" panose="020B0604020202020204" pitchFamily="34" charset="0"/>
              <a:buChar char="•"/>
            </a:pPr>
            <a:r>
              <a:rPr lang="en-US" altLang="zh-TW" sz="2200" dirty="0"/>
              <a:t>Extrinsic feature</a:t>
            </a:r>
          </a:p>
          <a:p>
            <a:pPr marL="800100" lvl="1" indent="-342900">
              <a:buFont typeface="Arial" panose="020B0604020202020204" pitchFamily="34" charset="0"/>
              <a:buChar char="•"/>
            </a:pPr>
            <a:r>
              <a:rPr lang="en-US" altLang="zh-TW" sz="2200" dirty="0"/>
              <a:t>Intrinsic feature</a:t>
            </a:r>
          </a:p>
          <a:p>
            <a:pPr lvl="1"/>
            <a:endParaRPr lang="en-US" altLang="zh-TW" sz="2200" dirty="0"/>
          </a:p>
          <a:p>
            <a:pPr marL="342900" indent="-342900">
              <a:buFont typeface="Arial" panose="020B0604020202020204" pitchFamily="34" charset="0"/>
              <a:buChar char="•"/>
            </a:pPr>
            <a:r>
              <a:rPr lang="en-US" altLang="zh-TW" sz="2200" dirty="0"/>
              <a:t>Deep learning approach</a:t>
            </a:r>
          </a:p>
          <a:p>
            <a:pPr marL="800100" lvl="1" indent="-342900">
              <a:buFont typeface="Arial" panose="020B0604020202020204" pitchFamily="34" charset="0"/>
              <a:buChar char="•"/>
            </a:pPr>
            <a:r>
              <a:rPr lang="en-US" altLang="zh-TW" sz="2200" dirty="0"/>
              <a:t>CNN</a:t>
            </a:r>
          </a:p>
          <a:p>
            <a:pPr marL="800100" lvl="1" indent="-342900">
              <a:buFont typeface="Arial" panose="020B0604020202020204" pitchFamily="34" charset="0"/>
              <a:buChar char="•"/>
            </a:pPr>
            <a:r>
              <a:rPr lang="en-US" altLang="zh-TW" sz="2200" dirty="0"/>
              <a:t>VGG16&amp;VGG19</a:t>
            </a:r>
          </a:p>
          <a:p>
            <a:pPr marL="800100" lvl="1" indent="-342900">
              <a:buFont typeface="Arial" panose="020B0604020202020204" pitchFamily="34" charset="0"/>
              <a:buChar char="•"/>
            </a:pPr>
            <a:r>
              <a:rPr lang="en-US" altLang="zh-TW" sz="2200" dirty="0" err="1"/>
              <a:t>ResNet</a:t>
            </a:r>
            <a:endParaRPr lang="en-US" altLang="zh-TW" sz="2200" dirty="0">
              <a:latin typeface="PMingLiU" panose="02020500000000000000" pitchFamily="18" charset="-120"/>
              <a:ea typeface="PMingLiU" panose="02020500000000000000" pitchFamily="18" charset="-120"/>
            </a:endParaRPr>
          </a:p>
          <a:p>
            <a:pPr marL="800100" lvl="1" indent="-342900">
              <a:buFont typeface="Arial" panose="020B0604020202020204" pitchFamily="34" charset="0"/>
              <a:buChar char="•"/>
            </a:pPr>
            <a:r>
              <a:rPr lang="en-US" altLang="zh-TW" sz="2200" dirty="0" err="1">
                <a:ea typeface="PMingLiU" panose="02020500000000000000" pitchFamily="18" charset="-120"/>
              </a:rPr>
              <a:t>DenseNet</a:t>
            </a:r>
            <a:endParaRPr lang="en-US" altLang="zh-TW" sz="2200" dirty="0"/>
          </a:p>
          <a:p>
            <a:pPr marL="342900" indent="-342900">
              <a:buFont typeface="Arial" panose="020B0604020202020204" pitchFamily="34" charset="0"/>
              <a:buChar char="•"/>
            </a:pPr>
            <a:endParaRPr lang="zh-TW" altLang="en-US" sz="2000" dirty="0"/>
          </a:p>
        </p:txBody>
      </p:sp>
      <p:sp>
        <p:nvSpPr>
          <p:cNvPr id="6" name="文字方塊 5">
            <a:extLst>
              <a:ext uri="{FF2B5EF4-FFF2-40B4-BE49-F238E27FC236}">
                <a16:creationId xmlns:a16="http://schemas.microsoft.com/office/drawing/2014/main" id="{60F427EB-0FCA-44D0-93D6-30294CBEF3B5}"/>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5</a:t>
            </a:r>
            <a:endParaRPr lang="zh-TW" altLang="en-US" sz="1200" dirty="0">
              <a:latin typeface="Arial Black" panose="020B0A04020102020204" pitchFamily="34" charset="0"/>
            </a:endParaRPr>
          </a:p>
        </p:txBody>
      </p:sp>
    </p:spTree>
    <p:extLst>
      <p:ext uri="{BB962C8B-B14F-4D97-AF65-F5344CB8AC3E}">
        <p14:creationId xmlns:p14="http://schemas.microsoft.com/office/powerpoint/2010/main" val="1810022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7A7DDF0-7216-45C9-80C4-DC4BF5EA0365}"/>
              </a:ext>
            </a:extLst>
          </p:cNvPr>
          <p:cNvSpPr>
            <a:spLocks noGrp="1"/>
          </p:cNvSpPr>
          <p:nvPr>
            <p:ph type="title"/>
          </p:nvPr>
        </p:nvSpPr>
        <p:spPr>
          <a:xfrm>
            <a:off x="1368981" y="447457"/>
            <a:ext cx="9843463" cy="797011"/>
          </a:xfrm>
        </p:spPr>
        <p:txBody>
          <a:bodyPr>
            <a:normAutofit/>
          </a:bodyPr>
          <a:lstStyle/>
          <a:p>
            <a:pPr algn="l"/>
            <a:r>
              <a:rPr lang="en-US" altLang="zh-TW" sz="3600" dirty="0"/>
              <a:t>Related Work – Traditional Image forgery</a:t>
            </a:r>
            <a:endParaRPr lang="zh-TW" altLang="en-US" sz="3600" dirty="0"/>
          </a:p>
        </p:txBody>
      </p:sp>
      <p:sp>
        <p:nvSpPr>
          <p:cNvPr id="5" name="文字方塊 4">
            <a:extLst>
              <a:ext uri="{FF2B5EF4-FFF2-40B4-BE49-F238E27FC236}">
                <a16:creationId xmlns:a16="http://schemas.microsoft.com/office/drawing/2014/main" id="{F715EDDD-7129-4960-92EC-B5E1B6715DD6}"/>
              </a:ext>
            </a:extLst>
          </p:cNvPr>
          <p:cNvSpPr txBox="1"/>
          <p:nvPr/>
        </p:nvSpPr>
        <p:spPr>
          <a:xfrm>
            <a:off x="1368981" y="1450960"/>
            <a:ext cx="9686946" cy="2431435"/>
          </a:xfrm>
          <a:prstGeom prst="rect">
            <a:avLst/>
          </a:prstGeom>
          <a:noFill/>
        </p:spPr>
        <p:txBody>
          <a:bodyPr wrap="square" rtlCol="0">
            <a:spAutoFit/>
          </a:bodyPr>
          <a:lstStyle/>
          <a:p>
            <a:pPr marL="342900" indent="-342900">
              <a:buFont typeface="Arial" panose="020B0604020202020204" pitchFamily="34" charset="0"/>
              <a:buChar char="•"/>
            </a:pPr>
            <a:r>
              <a:rPr lang="en-US" altLang="zh-TW" sz="2200" dirty="0"/>
              <a:t>Extrinsic feature</a:t>
            </a:r>
          </a:p>
          <a:p>
            <a:pPr marL="800100" lvl="1" indent="-342900">
              <a:buFont typeface="Arial" panose="020B0604020202020204" pitchFamily="34" charset="0"/>
              <a:buChar char="•"/>
            </a:pPr>
            <a:r>
              <a:rPr lang="en-US" altLang="zh-TW" sz="2200" dirty="0"/>
              <a:t>Watermark</a:t>
            </a:r>
          </a:p>
          <a:p>
            <a:pPr marL="800100" lvl="1" indent="-342900">
              <a:buFont typeface="Arial" panose="020B0604020202020204" pitchFamily="34" charset="0"/>
              <a:buChar char="•"/>
            </a:pPr>
            <a:endParaRPr lang="en-US" altLang="zh-TW" sz="2200" dirty="0"/>
          </a:p>
          <a:p>
            <a:pPr marL="800100" lvl="1" indent="-342900">
              <a:buFont typeface="Arial" panose="020B0604020202020204" pitchFamily="34" charset="0"/>
              <a:buChar char="•"/>
            </a:pPr>
            <a:endParaRPr lang="en-US" altLang="zh-TW" sz="2200" dirty="0"/>
          </a:p>
          <a:p>
            <a:pPr marL="342900" indent="-342900">
              <a:buFont typeface="Arial" panose="020B0604020202020204" pitchFamily="34" charset="0"/>
              <a:buChar char="•"/>
            </a:pPr>
            <a:r>
              <a:rPr lang="en-US" altLang="zh-TW" sz="2200" dirty="0"/>
              <a:t>Intrinsic feature</a:t>
            </a:r>
          </a:p>
          <a:p>
            <a:pPr marL="800100" lvl="1" indent="-342900">
              <a:buFont typeface="Arial" panose="020B0604020202020204" pitchFamily="34" charset="0"/>
              <a:buChar char="•"/>
            </a:pPr>
            <a:r>
              <a:rPr lang="en-US" altLang="zh-TW" sz="2200" dirty="0"/>
              <a:t>Pattern noise</a:t>
            </a:r>
          </a:p>
          <a:p>
            <a:endParaRPr lang="zh-TW" altLang="en-US" sz="2000" dirty="0"/>
          </a:p>
        </p:txBody>
      </p:sp>
      <p:sp>
        <p:nvSpPr>
          <p:cNvPr id="6" name="文字方塊 5">
            <a:extLst>
              <a:ext uri="{FF2B5EF4-FFF2-40B4-BE49-F238E27FC236}">
                <a16:creationId xmlns:a16="http://schemas.microsoft.com/office/drawing/2014/main" id="{60F427EB-0FCA-44D0-93D6-30294CBEF3B5}"/>
              </a:ext>
            </a:extLst>
          </p:cNvPr>
          <p:cNvSpPr txBox="1"/>
          <p:nvPr/>
        </p:nvSpPr>
        <p:spPr>
          <a:xfrm>
            <a:off x="0" y="6424863"/>
            <a:ext cx="489857" cy="276999"/>
          </a:xfrm>
          <a:prstGeom prst="rect">
            <a:avLst/>
          </a:prstGeom>
          <a:solidFill>
            <a:schemeClr val="tx1">
              <a:lumMod val="50000"/>
              <a:lumOff val="50000"/>
            </a:schemeClr>
          </a:solidFill>
        </p:spPr>
        <p:txBody>
          <a:bodyPr wrap="square" rtlCol="0">
            <a:spAutoFit/>
          </a:bodyPr>
          <a:lstStyle/>
          <a:p>
            <a:pPr algn="ctr"/>
            <a:r>
              <a:rPr lang="en-US" altLang="zh-TW" sz="1200" dirty="0">
                <a:latin typeface="Arial Black" panose="020B0A04020102020204" pitchFamily="34" charset="0"/>
              </a:rPr>
              <a:t>6</a:t>
            </a:r>
            <a:endParaRPr lang="zh-TW" altLang="en-US" sz="1200" dirty="0">
              <a:latin typeface="Arial Black" panose="020B0A04020102020204" pitchFamily="34" charset="0"/>
            </a:endParaRPr>
          </a:p>
        </p:txBody>
      </p:sp>
      <p:pic>
        <p:nvPicPr>
          <p:cNvPr id="7" name="圖片 6">
            <a:extLst>
              <a:ext uri="{FF2B5EF4-FFF2-40B4-BE49-F238E27FC236}">
                <a16:creationId xmlns:a16="http://schemas.microsoft.com/office/drawing/2014/main" id="{21830871-59D7-4147-B3B3-747F376ACF1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4480" y="1450961"/>
            <a:ext cx="4044034" cy="4645039"/>
          </a:xfrm>
          <a:prstGeom prst="rect">
            <a:avLst/>
          </a:prstGeom>
          <a:noFill/>
          <a:ln>
            <a:noFill/>
          </a:ln>
        </p:spPr>
      </p:pic>
      <p:pic>
        <p:nvPicPr>
          <p:cNvPr id="1026" name="Picture 2" descr="v2-26ddce7903162b28c166c98cddf142a2_r">
            <a:extLst>
              <a:ext uri="{FF2B5EF4-FFF2-40B4-BE49-F238E27FC236}">
                <a16:creationId xmlns:a16="http://schemas.microsoft.com/office/drawing/2014/main" id="{0F9B490D-F72E-48EC-973E-A1616EA076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4479" y="1450960"/>
            <a:ext cx="6941543" cy="210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825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視差">
  <a:themeElements>
    <a:clrScheme name="視差">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視差">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視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TM03457496[[fn=視差]]</Template>
  <TotalTime>32807</TotalTime>
  <Words>1576</Words>
  <Application>Microsoft Office PowerPoint</Application>
  <PresentationFormat>寬螢幕</PresentationFormat>
  <Paragraphs>561</Paragraphs>
  <Slides>38</Slides>
  <Notes>30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38</vt:i4>
      </vt:variant>
    </vt:vector>
  </HeadingPairs>
  <TitlesOfParts>
    <vt:vector size="49" baseType="lpstr">
      <vt:lpstr>Microsoft JhengHei UI</vt:lpstr>
      <vt:lpstr>微軟正黑體</vt:lpstr>
      <vt:lpstr>PMingLiU</vt:lpstr>
      <vt:lpstr>PMingLiU</vt:lpstr>
      <vt:lpstr>Arial</vt:lpstr>
      <vt:lpstr>Arial Black</vt:lpstr>
      <vt:lpstr>Calibri</vt:lpstr>
      <vt:lpstr>Cambria Math</vt:lpstr>
      <vt:lpstr>Corbel</vt:lpstr>
      <vt:lpstr>Poor Richard</vt:lpstr>
      <vt:lpstr>視差</vt:lpstr>
      <vt:lpstr>成對學習應用於偽造影像/視訊偵測 Detecting Generated Image/Video based on Pairwise Learning</vt:lpstr>
      <vt:lpstr>Outline</vt:lpstr>
      <vt:lpstr>Outline</vt:lpstr>
      <vt:lpstr>PowerPoint 簡報</vt:lpstr>
      <vt:lpstr>Introduction (cont.)</vt:lpstr>
      <vt:lpstr>Introduction (cont.)</vt:lpstr>
      <vt:lpstr>Outline</vt:lpstr>
      <vt:lpstr>Related Work</vt:lpstr>
      <vt:lpstr>Related Work – Traditional Image forgery</vt:lpstr>
      <vt:lpstr>Related Work – Deep learning Approach</vt:lpstr>
      <vt:lpstr>Related Work – Deep learning Approach</vt:lpstr>
      <vt:lpstr>Related Work – Deep learning Approach</vt:lpstr>
      <vt:lpstr>Related Work – Deep learning Approach</vt:lpstr>
      <vt:lpstr>Related Work – Deep learning Approach</vt:lpstr>
      <vt:lpstr>Related Work – Deep learning Approach</vt:lpstr>
      <vt:lpstr>Related Work – Deep learning Approach</vt:lpstr>
      <vt:lpstr>Related Work – Deep learning Approach</vt:lpstr>
      <vt:lpstr>Motivation</vt:lpstr>
      <vt:lpstr>Outline</vt:lpstr>
      <vt:lpstr>The proposed Model</vt:lpstr>
      <vt:lpstr>Contrastive loss</vt:lpstr>
      <vt:lpstr>The proposed Model</vt:lpstr>
      <vt:lpstr>Triplet loss</vt:lpstr>
      <vt:lpstr>EfficientNet</vt:lpstr>
      <vt:lpstr>ResNeSt</vt:lpstr>
      <vt:lpstr>Outline</vt:lpstr>
      <vt:lpstr>Experiment Setting</vt:lpstr>
      <vt:lpstr>GANs</vt:lpstr>
      <vt:lpstr>GANs</vt:lpstr>
      <vt:lpstr>Experiment Result</vt:lpstr>
      <vt:lpstr>Experiment Result</vt:lpstr>
      <vt:lpstr>PowerPoint 簡報</vt:lpstr>
      <vt:lpstr>Experiment Setting</vt:lpstr>
      <vt:lpstr>Data Augmentation</vt:lpstr>
      <vt:lpstr>Experiment Result</vt:lpstr>
      <vt:lpstr>Outline</vt:lpstr>
      <vt:lpstr>Conclusion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GENERATED IMAGE BASED ON COUPLED NETWORK WITH TWO-STEP PAIRWISE LEARNING</dc:title>
  <dc:creator>易修 莊</dc:creator>
  <cp:lastModifiedBy>user</cp:lastModifiedBy>
  <cp:revision>330</cp:revision>
  <dcterms:created xsi:type="dcterms:W3CDTF">2019-03-18T10:54:04Z</dcterms:created>
  <dcterms:modified xsi:type="dcterms:W3CDTF">2020-07-14T17:10:34Z</dcterms:modified>
</cp:coreProperties>
</file>